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8" r:id="rId3"/>
    <p:sldId id="257" r:id="rId4"/>
    <p:sldId id="261" r:id="rId5"/>
    <p:sldId id="260" r:id="rId6"/>
    <p:sldId id="290" r:id="rId7"/>
    <p:sldId id="295" r:id="rId8"/>
    <p:sldId id="296" r:id="rId9"/>
    <p:sldId id="297" r:id="rId10"/>
    <p:sldId id="269" r:id="rId11"/>
    <p:sldId id="291" r:id="rId12"/>
    <p:sldId id="270" r:id="rId13"/>
    <p:sldId id="265" r:id="rId14"/>
    <p:sldId id="302" r:id="rId15"/>
    <p:sldId id="286" r:id="rId16"/>
    <p:sldId id="273" r:id="rId17"/>
    <p:sldId id="279" r:id="rId18"/>
    <p:sldId id="276" r:id="rId19"/>
    <p:sldId id="303" r:id="rId20"/>
    <p:sldId id="277" r:id="rId21"/>
    <p:sldId id="284" r:id="rId22"/>
    <p:sldId id="278" r:id="rId23"/>
    <p:sldId id="274" r:id="rId24"/>
    <p:sldId id="285" r:id="rId25"/>
    <p:sldId id="275" r:id="rId26"/>
    <p:sldId id="280" r:id="rId27"/>
    <p:sldId id="281" r:id="rId28"/>
    <p:sldId id="282" r:id="rId29"/>
    <p:sldId id="283" r:id="rId30"/>
    <p:sldId id="287" r:id="rId31"/>
    <p:sldId id="266" r:id="rId32"/>
    <p:sldId id="288" r:id="rId33"/>
    <p:sldId id="267" r:id="rId34"/>
    <p:sldId id="304" r:id="rId35"/>
    <p:sldId id="268" r:id="rId36"/>
    <p:sldId id="305" r:id="rId37"/>
    <p:sldId id="306" r:id="rId38"/>
    <p:sldId id="307" r:id="rId39"/>
    <p:sldId id="310" r:id="rId40"/>
    <p:sldId id="309" r:id="rId41"/>
    <p:sldId id="308" r:id="rId42"/>
    <p:sldId id="289" r:id="rId43"/>
    <p:sldId id="271" r:id="rId44"/>
    <p:sldId id="272" r:id="rId45"/>
    <p:sldId id="292" r:id="rId46"/>
    <p:sldId id="293" r:id="rId47"/>
    <p:sldId id="294" r:id="rId48"/>
    <p:sldId id="299" r:id="rId49"/>
    <p:sldId id="300" r:id="rId50"/>
    <p:sldId id="301" r:id="rId5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90"/>
    <p:restoredTop sz="94720"/>
  </p:normalViewPr>
  <p:slideViewPr>
    <p:cSldViewPr snapToGrid="0" snapToObjects="1">
      <p:cViewPr varScale="1">
        <p:scale>
          <a:sx n="74" d="100"/>
          <a:sy n="74" d="100"/>
        </p:scale>
        <p:origin x="200" y="3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8DD4E-3EF6-B940-BF81-D8637737A2A3}" type="datetimeFigureOut">
              <a:rPr lang="nl-NL" smtClean="0"/>
              <a:t>27-02-2020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D10D6-9EE5-DC4A-9B7E-E8BA2B3FA233}" type="slidenum">
              <a:rPr lang="nl-NL" smtClean="0"/>
              <a:t>‹nr.›</a:t>
            </a:fld>
            <a:endParaRPr lang="nl-NL"/>
          </a:p>
        </p:txBody>
      </p:sp>
    </p:spTree>
    <p:extLst>
      <p:ext uri="{BB962C8B-B14F-4D97-AF65-F5344CB8AC3E}">
        <p14:creationId xmlns:p14="http://schemas.microsoft.com/office/powerpoint/2010/main" val="277575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rgbClr val="000000"/>
                </a:solidFill>
              </a:rPr>
              <a:t>De laatste jaren voor zijn pensioen heb ik met veel plezier samen mogen werken met Robert. </a:t>
            </a:r>
          </a:p>
          <a:p>
            <a:r>
              <a:rPr lang="nl-NL" sz="1200" dirty="0">
                <a:solidFill>
                  <a:srgbClr val="000000"/>
                </a:solidFill>
              </a:rPr>
              <a:t>Veel zeil verhalen mogen aanhoren, en jaren wachten om als opstapper mee te mogen….. Ter vergeefs….. </a:t>
            </a:r>
          </a:p>
          <a:p>
            <a:r>
              <a:rPr lang="nl-NL" sz="1200" dirty="0">
                <a:solidFill>
                  <a:srgbClr val="000000"/>
                </a:solidFill>
              </a:rPr>
              <a:t>Vervolgens wordt ik wel gevraagd om jullie een presentatie/workshop te mogen geven…..</a:t>
            </a:r>
          </a:p>
          <a:p>
            <a:r>
              <a:rPr lang="nl-NL" sz="1200" dirty="0">
                <a:solidFill>
                  <a:srgbClr val="000000"/>
                </a:solidFill>
              </a:rPr>
              <a:t>Een uitnodiging welke ik natuurlijk niet heb afgeslagen, in de hoop ooit…..</a:t>
            </a:r>
          </a:p>
          <a:p>
            <a:r>
              <a:rPr lang="nl-NL" sz="1200" dirty="0">
                <a:solidFill>
                  <a:srgbClr val="000000"/>
                </a:solidFill>
              </a:rPr>
              <a:t>Maar toen kwam het thema en kreeg ik het benauwd, voelde ik een </a:t>
            </a:r>
            <a:r>
              <a:rPr lang="nl-NL" sz="1200" dirty="0" err="1">
                <a:solidFill>
                  <a:srgbClr val="000000"/>
                </a:solidFill>
              </a:rPr>
              <a:t>inmense</a:t>
            </a:r>
            <a:r>
              <a:rPr lang="nl-NL" sz="1200" dirty="0">
                <a:solidFill>
                  <a:srgbClr val="000000"/>
                </a:solidFill>
              </a:rPr>
              <a:t> druk op de borst, begon ik te zweten, voelde ik me zeeziek of eigenlijk landziek en heb ik nog geprobeerd hulp te roepen…….</a:t>
            </a:r>
          </a:p>
          <a:p>
            <a:r>
              <a:rPr lang="nl-NL" sz="1200" dirty="0">
                <a:solidFill>
                  <a:srgbClr val="000000"/>
                </a:solidFill>
              </a:rPr>
              <a:t>Waarom ik?</a:t>
            </a:r>
          </a:p>
          <a:p>
            <a:endParaRPr lang="nl-NL" dirty="0"/>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2</a:t>
            </a:fld>
            <a:endParaRPr lang="nl-NL"/>
          </a:p>
        </p:txBody>
      </p:sp>
    </p:spTree>
    <p:extLst>
      <p:ext uri="{BB962C8B-B14F-4D97-AF65-F5344CB8AC3E}">
        <p14:creationId xmlns:p14="http://schemas.microsoft.com/office/powerpoint/2010/main" val="820218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Indien er geen </a:t>
            </a:r>
            <a:r>
              <a:rPr lang="nl-NL" dirty="0" err="1"/>
              <a:t>ademhalingn</a:t>
            </a:r>
            <a:r>
              <a:rPr lang="nl-NL" dirty="0"/>
              <a:t> is mag je er </a:t>
            </a:r>
            <a:r>
              <a:rPr lang="nl-NL" dirty="0" err="1"/>
              <a:t>vanuitgaan</a:t>
            </a:r>
            <a:r>
              <a:rPr lang="nl-NL" dirty="0"/>
              <a:t> dat er ook geen hartslag is of dat deze bedreigd is door het wegvallen van de ademhaling. </a:t>
            </a:r>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46</a:t>
            </a:fld>
            <a:endParaRPr lang="nl-NL"/>
          </a:p>
        </p:txBody>
      </p:sp>
    </p:spTree>
    <p:extLst>
      <p:ext uri="{BB962C8B-B14F-4D97-AF65-F5344CB8AC3E}">
        <p14:creationId xmlns:p14="http://schemas.microsoft.com/office/powerpoint/2010/main" val="267000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47</a:t>
            </a:fld>
            <a:endParaRPr lang="nl-NL"/>
          </a:p>
        </p:txBody>
      </p:sp>
    </p:spTree>
    <p:extLst>
      <p:ext uri="{BB962C8B-B14F-4D97-AF65-F5344CB8AC3E}">
        <p14:creationId xmlns:p14="http://schemas.microsoft.com/office/powerpoint/2010/main" val="147826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Indien er geen </a:t>
            </a:r>
            <a:r>
              <a:rPr lang="nl-NL" dirty="0" err="1"/>
              <a:t>ademhalingn</a:t>
            </a:r>
            <a:r>
              <a:rPr lang="nl-NL" dirty="0"/>
              <a:t> is mag je er </a:t>
            </a:r>
            <a:r>
              <a:rPr lang="nl-NL" dirty="0" err="1"/>
              <a:t>vanuitgaan</a:t>
            </a:r>
            <a:r>
              <a:rPr lang="nl-NL" dirty="0"/>
              <a:t> dat er ook geen hartslag is of dat deze bedreigd is door het wegvallen van de ademhaling. </a:t>
            </a:r>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48</a:t>
            </a:fld>
            <a:endParaRPr lang="nl-NL"/>
          </a:p>
        </p:txBody>
      </p:sp>
    </p:spTree>
    <p:extLst>
      <p:ext uri="{BB962C8B-B14F-4D97-AF65-F5344CB8AC3E}">
        <p14:creationId xmlns:p14="http://schemas.microsoft.com/office/powerpoint/2010/main" val="368839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En dan hoor je het onderwerp, veiligheid aan boord….</a:t>
            </a:r>
          </a:p>
          <a:p>
            <a:r>
              <a:rPr lang="nl-NL"/>
              <a:t>En toen was ik wel een beetje verrast want daarin blinkt mijn familie nou niet echt uit.</a:t>
            </a:r>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3</a:t>
            </a:fld>
            <a:endParaRPr lang="nl-NL"/>
          </a:p>
        </p:txBody>
      </p:sp>
    </p:spTree>
    <p:extLst>
      <p:ext uri="{BB962C8B-B14F-4D97-AF65-F5344CB8AC3E}">
        <p14:creationId xmlns:p14="http://schemas.microsoft.com/office/powerpoint/2010/main" val="378734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Huisarts</a:t>
            </a:r>
          </a:p>
          <a:p>
            <a:r>
              <a:rPr lang="nl-NL" dirty="0"/>
              <a:t>Zeilen</a:t>
            </a:r>
          </a:p>
          <a:p>
            <a:r>
              <a:rPr lang="nl-NL" dirty="0"/>
              <a:t>Oud collega</a:t>
            </a:r>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4</a:t>
            </a:fld>
            <a:endParaRPr lang="nl-NL"/>
          </a:p>
        </p:txBody>
      </p:sp>
    </p:spTree>
    <p:extLst>
      <p:ext uri="{BB962C8B-B14F-4D97-AF65-F5344CB8AC3E}">
        <p14:creationId xmlns:p14="http://schemas.microsoft.com/office/powerpoint/2010/main" val="328610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Zeeziekte is een vorm van reisziekte, ook wel bekend onder de naam </a:t>
            </a:r>
            <a:r>
              <a:rPr lang="nl-NL" dirty="0" err="1"/>
              <a:t>keratosis</a:t>
            </a:r>
            <a:r>
              <a:rPr lang="nl-NL" dirty="0"/>
              <a:t>.</a:t>
            </a:r>
          </a:p>
          <a:p>
            <a:r>
              <a:rPr lang="nl-NL" dirty="0"/>
              <a:t>Verschijnselen van zeeziekte zijn: Duizeligheid, Misselijkheid, Vermoeidheid, Hoofdpijn en zweten.</a:t>
            </a:r>
          </a:p>
          <a:p>
            <a:r>
              <a:rPr lang="nl-NL" dirty="0"/>
              <a:t>Signalen van het evenwichtsorgaan komen niet meer overeen met de waargenomen horizon.</a:t>
            </a:r>
          </a:p>
          <a:p>
            <a:r>
              <a:rPr lang="nl-NL" dirty="0"/>
              <a:t>Meerdere middelen, geen goed wetenschappelijk onderzoek wat nu precies de oorzaak is dat je je ook zo ziek gaat voelen en dus geen goed middel. Beste remedie is actief deelnemen aan de handeling, roer overnemen, meer aandacht voor wat er gebeurd dus meer overeenstemming tussen waarneming en evenwichtsorgaan alsmede afleiding van je klachten. Scopolaminepleister </a:t>
            </a:r>
            <a:r>
              <a:rPr lang="nl-NL" dirty="0" err="1"/>
              <a:t>evt</a:t>
            </a:r>
            <a:r>
              <a:rPr lang="nl-NL" dirty="0"/>
              <a:t> tegen misselijkheid en antihistaminicum dat wat sederend werkt. Blijf kleine beetje eten</a:t>
            </a:r>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13</a:t>
            </a:fld>
            <a:endParaRPr lang="nl-NL"/>
          </a:p>
        </p:txBody>
      </p:sp>
    </p:spTree>
    <p:extLst>
      <p:ext uri="{BB962C8B-B14F-4D97-AF65-F5344CB8AC3E}">
        <p14:creationId xmlns:p14="http://schemas.microsoft.com/office/powerpoint/2010/main" val="249541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Landziekte is een verschijnsel dat na langdurig verblijf op het water er een tegen gesteld effect ontstaat en je zwalkend over land kan gaan.</a:t>
            </a:r>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14</a:t>
            </a:fld>
            <a:endParaRPr lang="nl-NL"/>
          </a:p>
        </p:txBody>
      </p:sp>
    </p:spTree>
    <p:extLst>
      <p:ext uri="{BB962C8B-B14F-4D97-AF65-F5344CB8AC3E}">
        <p14:creationId xmlns:p14="http://schemas.microsoft.com/office/powerpoint/2010/main" val="44305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Oncontroleerbare inademing door koude water Veel water directe verdrinking, weinig tot geen water aspiratie </a:t>
            </a:r>
            <a:r>
              <a:rPr lang="nl-NL" dirty="0">
                <a:sym typeface="Wingdings" pitchFamily="2" charset="2"/>
              </a:rPr>
              <a:t> hyperventilatie  pijnlijke ademhaling  paniek</a:t>
            </a:r>
            <a:endParaRPr lang="nl-NL" dirty="0"/>
          </a:p>
          <a:p>
            <a:r>
              <a:rPr lang="nl-NL" dirty="0"/>
              <a:t>Vasoconstrictie geeft toegenomen vaat weerstand met hartinfarct tot gevolg.</a:t>
            </a:r>
          </a:p>
          <a:p>
            <a:r>
              <a:rPr lang="nl-NL" dirty="0"/>
              <a:t>Kan afhankelijk van de omgevingstemperatuur al optreden bij een watertemperatuur van 15</a:t>
            </a:r>
            <a:r>
              <a:rPr lang="nl-NL" sz="1200" dirty="0">
                <a:solidFill>
                  <a:srgbClr val="000000"/>
                </a:solidFill>
              </a:rPr>
              <a:t>˚C of lager </a:t>
            </a:r>
            <a:endParaRPr lang="nl-NL" dirty="0"/>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19</a:t>
            </a:fld>
            <a:endParaRPr lang="nl-NL"/>
          </a:p>
        </p:txBody>
      </p:sp>
    </p:spTree>
    <p:extLst>
      <p:ext uri="{BB962C8B-B14F-4D97-AF65-F5344CB8AC3E}">
        <p14:creationId xmlns:p14="http://schemas.microsoft.com/office/powerpoint/2010/main" val="7759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Chemische brandwonden (niet behandeld)</a:t>
            </a:r>
          </a:p>
          <a:p>
            <a:r>
              <a:rPr lang="nl-NL"/>
              <a:t>Verbranding door warmte: 3 gradaties</a:t>
            </a:r>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31</a:t>
            </a:fld>
            <a:endParaRPr lang="nl-NL"/>
          </a:p>
        </p:txBody>
      </p:sp>
    </p:spTree>
    <p:extLst>
      <p:ext uri="{BB962C8B-B14F-4D97-AF65-F5344CB8AC3E}">
        <p14:creationId xmlns:p14="http://schemas.microsoft.com/office/powerpoint/2010/main" val="368043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te beginnen, ik ben niet gecertificeerd om deze cursus te geven, ik ben wel in staat om </a:t>
            </a:r>
            <a:r>
              <a:rPr lang="nl-NL" dirty="0" err="1"/>
              <a:t>juliie</a:t>
            </a:r>
            <a:r>
              <a:rPr lang="nl-NL" dirty="0"/>
              <a:t> te vertellen uit welke stappen de reanimatie bestaat en jullie hier kennis mee te laten maken </a:t>
            </a:r>
            <a:r>
              <a:rPr lang="nl-NL" dirty="0" err="1"/>
              <a:t>dmv</a:t>
            </a:r>
            <a:r>
              <a:rPr lang="nl-NL" dirty="0"/>
              <a:t> een reanimatie pop en oefen </a:t>
            </a:r>
            <a:r>
              <a:rPr lang="nl-NL" dirty="0" err="1"/>
              <a:t>aed</a:t>
            </a:r>
            <a:r>
              <a:rPr lang="nl-NL" dirty="0"/>
              <a:t>. </a:t>
            </a:r>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43</a:t>
            </a:fld>
            <a:endParaRPr lang="nl-NL"/>
          </a:p>
        </p:txBody>
      </p:sp>
    </p:spTree>
    <p:extLst>
      <p:ext uri="{BB962C8B-B14F-4D97-AF65-F5344CB8AC3E}">
        <p14:creationId xmlns:p14="http://schemas.microsoft.com/office/powerpoint/2010/main" val="213803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Indien er geen </a:t>
            </a:r>
            <a:r>
              <a:rPr lang="nl-NL" dirty="0" err="1"/>
              <a:t>ademhalingn</a:t>
            </a:r>
            <a:r>
              <a:rPr lang="nl-NL" dirty="0"/>
              <a:t> is mag je er </a:t>
            </a:r>
            <a:r>
              <a:rPr lang="nl-NL" dirty="0" err="1"/>
              <a:t>vanuitgaan</a:t>
            </a:r>
            <a:r>
              <a:rPr lang="nl-NL" dirty="0"/>
              <a:t> dat er ook geen hartslag is of dat deze bedreigd is door het wegvallen van de ademhaling. </a:t>
            </a:r>
          </a:p>
        </p:txBody>
      </p:sp>
      <p:sp>
        <p:nvSpPr>
          <p:cNvPr id="4" name="Tijdelijke aanduiding voor dianummer 3"/>
          <p:cNvSpPr>
            <a:spLocks noGrp="1"/>
          </p:cNvSpPr>
          <p:nvPr>
            <p:ph type="sldNum" sz="quarter" idx="5"/>
          </p:nvPr>
        </p:nvSpPr>
        <p:spPr/>
        <p:txBody>
          <a:bodyPr/>
          <a:lstStyle/>
          <a:p>
            <a:fld id="{4C9D10D6-9EE5-DC4A-9B7E-E8BA2B3FA233}" type="slidenum">
              <a:rPr lang="nl-NL" smtClean="0"/>
              <a:t>44</a:t>
            </a:fld>
            <a:endParaRPr lang="nl-NL"/>
          </a:p>
        </p:txBody>
      </p:sp>
    </p:spTree>
    <p:extLst>
      <p:ext uri="{BB962C8B-B14F-4D97-AF65-F5344CB8AC3E}">
        <p14:creationId xmlns:p14="http://schemas.microsoft.com/office/powerpoint/2010/main" val="245778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880FB-9D18-2A41-9A1D-2935A0E2C6F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091E6B3-72A3-2741-AA1A-B5F06DBFE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070F6B2-B816-7F4F-B7FB-7ED6DE96573B}"/>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5" name="Tijdelijke aanduiding voor voettekst 4">
            <a:extLst>
              <a:ext uri="{FF2B5EF4-FFF2-40B4-BE49-F238E27FC236}">
                <a16:creationId xmlns:a16="http://schemas.microsoft.com/office/drawing/2014/main" id="{5632BEF0-CB08-B344-A42E-C791BA9F47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E5095E-2CA2-4042-BEE8-8D2147E1B48D}"/>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295571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BE73A-77C3-AE48-AAD7-BCAD237C448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BFF6E54-8F51-0340-8938-B287A5E03D6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EB1535-067A-9446-BD07-0E6D350E7711}"/>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5" name="Tijdelijke aanduiding voor voettekst 4">
            <a:extLst>
              <a:ext uri="{FF2B5EF4-FFF2-40B4-BE49-F238E27FC236}">
                <a16:creationId xmlns:a16="http://schemas.microsoft.com/office/drawing/2014/main" id="{048ABD99-3319-2640-9DD9-7175626190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84DE61-C75A-184F-9302-80AC1ED35E86}"/>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2856085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6AF2122-7170-F34F-B006-59858163073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6F39B59-44B4-4045-AFD1-7FE890DC983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5D2BB8-B325-1445-ABF2-286A54484859}"/>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5" name="Tijdelijke aanduiding voor voettekst 4">
            <a:extLst>
              <a:ext uri="{FF2B5EF4-FFF2-40B4-BE49-F238E27FC236}">
                <a16:creationId xmlns:a16="http://schemas.microsoft.com/office/drawing/2014/main" id="{BB047BD3-905C-6348-9D32-627D78057A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C32BEC-F833-A744-8CFD-0460C655ADC5}"/>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2374599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43CF1-24AD-1746-BCAF-9C90037A17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3F2E09-DE85-FE42-AF19-08480C632F6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11A35B-8A7F-B947-9463-73166D83E404}"/>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5" name="Tijdelijke aanduiding voor voettekst 4">
            <a:extLst>
              <a:ext uri="{FF2B5EF4-FFF2-40B4-BE49-F238E27FC236}">
                <a16:creationId xmlns:a16="http://schemas.microsoft.com/office/drawing/2014/main" id="{F793A6D2-DAF8-DF41-8E1A-CC136D6B7F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427FE5-8B7E-9B4A-A006-41C65D3BA9D3}"/>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3275392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0F2E-36A5-EB46-9729-2C6EB10780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3106852-28F2-3B46-A687-3ABD4BA78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2D1EF4-A6E0-D540-A25E-67AC853659EF}"/>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5" name="Tijdelijke aanduiding voor voettekst 4">
            <a:extLst>
              <a:ext uri="{FF2B5EF4-FFF2-40B4-BE49-F238E27FC236}">
                <a16:creationId xmlns:a16="http://schemas.microsoft.com/office/drawing/2014/main" id="{83193136-4390-3043-8F20-2CCB2D9608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24CBA7-01DA-CD44-8F10-9891D510078B}"/>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3792500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A41DD-E4E0-5043-A538-3B2BF147908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9A0EE10-C4C4-4544-92C9-8F819FD5493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C5894FD-84F6-AB49-A177-8F550ED7ABA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8A95630-9C9D-0548-B68E-1FB0F07CA830}"/>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6" name="Tijdelijke aanduiding voor voettekst 5">
            <a:extLst>
              <a:ext uri="{FF2B5EF4-FFF2-40B4-BE49-F238E27FC236}">
                <a16:creationId xmlns:a16="http://schemas.microsoft.com/office/drawing/2014/main" id="{9F345A6D-BB4B-8148-B675-0E58EBB76B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B6DCBF-38B8-E748-9B09-DC5DC373BC8B}"/>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373852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CDC1C-148D-DC49-98B6-30B669FA539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5543820-52C8-C746-B0F7-E0EB352678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A8A5266-3EC4-4944-AE35-97A9128140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AE3E5EC-84C5-A042-87A0-8173C891B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ACB05C8-A1CB-7C47-A3C1-6D99166989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D4A072B-4951-6E48-BB90-735E0A6295C7}"/>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8" name="Tijdelijke aanduiding voor voettekst 7">
            <a:extLst>
              <a:ext uri="{FF2B5EF4-FFF2-40B4-BE49-F238E27FC236}">
                <a16:creationId xmlns:a16="http://schemas.microsoft.com/office/drawing/2014/main" id="{5E09BAB6-B8C2-8142-80F2-1356C790FA4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583CC4A-3866-8549-ABDA-4BA8B51B5C5D}"/>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3589246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93D0D-D69F-1342-A5B1-C6CFAAF7CF8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6DE3A13-E5A4-574A-BC61-6FDBEBB753D2}"/>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4" name="Tijdelijke aanduiding voor voettekst 3">
            <a:extLst>
              <a:ext uri="{FF2B5EF4-FFF2-40B4-BE49-F238E27FC236}">
                <a16:creationId xmlns:a16="http://schemas.microsoft.com/office/drawing/2014/main" id="{23DEAAE4-68AF-4246-9A94-7CCE7831741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10D5010-D788-E543-84C8-71167CFA0191}"/>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1100314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491498D-9D7D-7949-8838-8E79BA2F7C3A}"/>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3" name="Tijdelijke aanduiding voor voettekst 2">
            <a:extLst>
              <a:ext uri="{FF2B5EF4-FFF2-40B4-BE49-F238E27FC236}">
                <a16:creationId xmlns:a16="http://schemas.microsoft.com/office/drawing/2014/main" id="{A3884B25-29A7-3C49-ABB5-2201953A067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DE83C9-A1DA-E348-A9D6-32013BD2E1A0}"/>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4145937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A6D24-D935-174C-AE87-C961B80BDA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F73D230-C137-AC4E-958F-63731919BF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DA68DA-DD16-9F4D-BFC0-6E0209E0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C85169-9AFD-2F48-B8C5-33224FC2716C}"/>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6" name="Tijdelijke aanduiding voor voettekst 5">
            <a:extLst>
              <a:ext uri="{FF2B5EF4-FFF2-40B4-BE49-F238E27FC236}">
                <a16:creationId xmlns:a16="http://schemas.microsoft.com/office/drawing/2014/main" id="{AF9E6098-FAB1-EB41-BC0D-8A75A0207D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52BB961-C853-7A4F-90E6-8A0CB05620E0}"/>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2161194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59BCE-1098-8C47-9CFB-DFDC1FE9A87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19F5E8-7805-8F41-93B7-12B054B73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08B37C2-0C21-3142-81B6-6E4E8D30C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0A5A59-323A-CB4A-B789-1D562ADD7F81}"/>
              </a:ext>
            </a:extLst>
          </p:cNvPr>
          <p:cNvSpPr>
            <a:spLocks noGrp="1"/>
          </p:cNvSpPr>
          <p:nvPr>
            <p:ph type="dt" sz="half" idx="10"/>
          </p:nvPr>
        </p:nvSpPr>
        <p:spPr/>
        <p:txBody>
          <a:bodyPr/>
          <a:lstStyle/>
          <a:p>
            <a:fld id="{19CF01E7-8C8E-1E4A-B26F-17E85EE11E05}" type="datetimeFigureOut">
              <a:rPr lang="nl-NL" smtClean="0"/>
              <a:t>27-02-2020</a:t>
            </a:fld>
            <a:endParaRPr lang="nl-NL"/>
          </a:p>
        </p:txBody>
      </p:sp>
      <p:sp>
        <p:nvSpPr>
          <p:cNvPr id="6" name="Tijdelijke aanduiding voor voettekst 5">
            <a:extLst>
              <a:ext uri="{FF2B5EF4-FFF2-40B4-BE49-F238E27FC236}">
                <a16:creationId xmlns:a16="http://schemas.microsoft.com/office/drawing/2014/main" id="{0A5D716F-56CA-AF4B-A29C-EAC37DE9CE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5FB4AA-4C47-C94B-911E-216017A2D925}"/>
              </a:ext>
            </a:extLst>
          </p:cNvPr>
          <p:cNvSpPr>
            <a:spLocks noGrp="1"/>
          </p:cNvSpPr>
          <p:nvPr>
            <p:ph type="sldNum" sz="quarter" idx="12"/>
          </p:nvPr>
        </p:nvSpPr>
        <p:spPr/>
        <p:txBody>
          <a:bodyPr/>
          <a:lstStyle/>
          <a:p>
            <a:fld id="{D1FFE6B7-94AB-4D4B-8EFE-BA28A6CC246B}" type="slidenum">
              <a:rPr lang="nl-NL" smtClean="0"/>
              <a:t>‹nr.›</a:t>
            </a:fld>
            <a:endParaRPr lang="nl-NL"/>
          </a:p>
        </p:txBody>
      </p:sp>
    </p:spTree>
    <p:extLst>
      <p:ext uri="{BB962C8B-B14F-4D97-AF65-F5344CB8AC3E}">
        <p14:creationId xmlns:p14="http://schemas.microsoft.com/office/powerpoint/2010/main" val="1993611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D323619-910C-1343-BDD6-135DD4C69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3CB3FA1-52B4-0746-9DCA-6253CEC45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19DCA3-4CE6-BF42-80C4-2A336C3688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F01E7-8C8E-1E4A-B26F-17E85EE11E05}" type="datetimeFigureOut">
              <a:rPr lang="nl-NL" smtClean="0"/>
              <a:t>27-02-2020</a:t>
            </a:fld>
            <a:endParaRPr lang="nl-NL"/>
          </a:p>
        </p:txBody>
      </p:sp>
      <p:sp>
        <p:nvSpPr>
          <p:cNvPr id="5" name="Tijdelijke aanduiding voor voettekst 4">
            <a:extLst>
              <a:ext uri="{FF2B5EF4-FFF2-40B4-BE49-F238E27FC236}">
                <a16:creationId xmlns:a16="http://schemas.microsoft.com/office/drawing/2014/main" id="{886338E1-CE31-F14D-A4A9-5646F7BBF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3B021F-523E-C540-A58C-4CC43F74E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FE6B7-94AB-4D4B-8EFE-BA28A6CC246B}" type="slidenum">
              <a:rPr lang="nl-NL" smtClean="0"/>
              <a:t>‹nr.›</a:t>
            </a:fld>
            <a:endParaRPr lang="nl-NL"/>
          </a:p>
        </p:txBody>
      </p:sp>
    </p:spTree>
    <p:extLst>
      <p:ext uri="{BB962C8B-B14F-4D97-AF65-F5344CB8AC3E}">
        <p14:creationId xmlns:p14="http://schemas.microsoft.com/office/powerpoint/2010/main" val="408069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jGjiR_iv_2E?feature=oembed"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1hpKO10mtNQ?feature=oembed" TargetMode="Externa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qattSBz9Fi4?feature=oembed"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0aCPJLFgfU4?feature=oembed"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CCB698D-2B21-6A42-AF15-9DEA5F90095A}"/>
              </a:ext>
            </a:extLst>
          </p:cNvPr>
          <p:cNvSpPr>
            <a:spLocks noGrp="1"/>
          </p:cNvSpPr>
          <p:nvPr>
            <p:ph type="ctrTitle"/>
          </p:nvPr>
        </p:nvSpPr>
        <p:spPr>
          <a:xfrm>
            <a:off x="3045368" y="2043663"/>
            <a:ext cx="6105194" cy="2031055"/>
          </a:xfrm>
        </p:spPr>
        <p:txBody>
          <a:bodyPr>
            <a:normAutofit/>
          </a:bodyPr>
          <a:lstStyle/>
          <a:p>
            <a:r>
              <a:rPr lang="nl-NL">
                <a:solidFill>
                  <a:srgbClr val="FFFFFF"/>
                </a:solidFill>
              </a:rPr>
              <a:t>Catalina Zeilers</a:t>
            </a:r>
          </a:p>
        </p:txBody>
      </p:sp>
      <p:sp>
        <p:nvSpPr>
          <p:cNvPr id="3" name="Ondertitel 2">
            <a:extLst>
              <a:ext uri="{FF2B5EF4-FFF2-40B4-BE49-F238E27FC236}">
                <a16:creationId xmlns:a16="http://schemas.microsoft.com/office/drawing/2014/main" id="{7D8F9B9B-0E5C-3E44-A6E0-37A5738C8606}"/>
              </a:ext>
            </a:extLst>
          </p:cNvPr>
          <p:cNvSpPr>
            <a:spLocks noGrp="1"/>
          </p:cNvSpPr>
          <p:nvPr>
            <p:ph type="subTitle" idx="1"/>
          </p:nvPr>
        </p:nvSpPr>
        <p:spPr>
          <a:xfrm>
            <a:off x="3045368" y="4074718"/>
            <a:ext cx="6105194" cy="682079"/>
          </a:xfrm>
        </p:spPr>
        <p:txBody>
          <a:bodyPr>
            <a:normAutofit/>
          </a:bodyPr>
          <a:lstStyle/>
          <a:p>
            <a:r>
              <a:rPr lang="nl-NL">
                <a:solidFill>
                  <a:srgbClr val="FFFFFF"/>
                </a:solidFill>
              </a:rPr>
              <a:t>Veiligheid aan boord</a:t>
            </a:r>
          </a:p>
        </p:txBody>
      </p:sp>
    </p:spTree>
    <p:extLst>
      <p:ext uri="{BB962C8B-B14F-4D97-AF65-F5344CB8AC3E}">
        <p14:creationId xmlns:p14="http://schemas.microsoft.com/office/powerpoint/2010/main" val="1715488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9530BCB-4B53-9C43-933C-99D95039681F}"/>
              </a:ext>
            </a:extLst>
          </p:cNvPr>
          <p:cNvSpPr>
            <a:spLocks noGrp="1"/>
          </p:cNvSpPr>
          <p:nvPr>
            <p:ph type="title"/>
          </p:nvPr>
        </p:nvSpPr>
        <p:spPr>
          <a:xfrm>
            <a:off x="640079" y="2053641"/>
            <a:ext cx="3669161" cy="2760098"/>
          </a:xfrm>
        </p:spPr>
        <p:txBody>
          <a:bodyPr>
            <a:normAutofit/>
          </a:bodyPr>
          <a:lstStyle/>
          <a:p>
            <a:r>
              <a:rPr lang="nl-NL" sz="4100" dirty="0">
                <a:solidFill>
                  <a:srgbClr val="FFFFFF"/>
                </a:solidFill>
              </a:rPr>
              <a:t>Beroerte</a:t>
            </a:r>
          </a:p>
        </p:txBody>
      </p:sp>
      <p:sp>
        <p:nvSpPr>
          <p:cNvPr id="3" name="Tijdelijke aanduiding voor inhoud 2">
            <a:extLst>
              <a:ext uri="{FF2B5EF4-FFF2-40B4-BE49-F238E27FC236}">
                <a16:creationId xmlns:a16="http://schemas.microsoft.com/office/drawing/2014/main" id="{41F7EB21-7E8A-EC44-BC96-7C2BFAF6C494}"/>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Mond</a:t>
            </a:r>
          </a:p>
          <a:p>
            <a:r>
              <a:rPr lang="nl-NL" sz="2400" dirty="0">
                <a:solidFill>
                  <a:srgbClr val="000000"/>
                </a:solidFill>
              </a:rPr>
              <a:t>Spraak</a:t>
            </a:r>
          </a:p>
          <a:p>
            <a:r>
              <a:rPr lang="nl-NL" sz="2400" dirty="0">
                <a:solidFill>
                  <a:srgbClr val="000000"/>
                </a:solidFill>
              </a:rPr>
              <a:t>Arm</a:t>
            </a:r>
          </a:p>
          <a:p>
            <a:endParaRPr lang="nl-NL" sz="2400" dirty="0">
              <a:solidFill>
                <a:srgbClr val="000000"/>
              </a:solidFill>
            </a:endParaRPr>
          </a:p>
        </p:txBody>
      </p:sp>
    </p:spTree>
    <p:extLst>
      <p:ext uri="{BB962C8B-B14F-4D97-AF65-F5344CB8AC3E}">
        <p14:creationId xmlns:p14="http://schemas.microsoft.com/office/powerpoint/2010/main" val="507269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161BB3B-69AC-5142-AE8E-02F1B745BF57}"/>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Beroerte</a:t>
            </a:r>
          </a:p>
        </p:txBody>
      </p:sp>
      <p:sp>
        <p:nvSpPr>
          <p:cNvPr id="3" name="Tijdelijke aanduiding voor inhoud 2">
            <a:extLst>
              <a:ext uri="{FF2B5EF4-FFF2-40B4-BE49-F238E27FC236}">
                <a16:creationId xmlns:a16="http://schemas.microsoft.com/office/drawing/2014/main" id="{F56F5C6C-C898-C544-BB14-1CAE0C8AFF53}"/>
              </a:ext>
            </a:extLst>
          </p:cNvPr>
          <p:cNvSpPr>
            <a:spLocks noGrp="1"/>
          </p:cNvSpPr>
          <p:nvPr>
            <p:ph idx="1"/>
          </p:nvPr>
        </p:nvSpPr>
        <p:spPr>
          <a:xfrm>
            <a:off x="6090574" y="801866"/>
            <a:ext cx="5306084" cy="5230634"/>
          </a:xfrm>
        </p:spPr>
        <p:txBody>
          <a:bodyPr anchor="ctr">
            <a:normAutofit/>
          </a:bodyPr>
          <a:lstStyle/>
          <a:p>
            <a:pPr marL="0" indent="0">
              <a:buNone/>
            </a:pPr>
            <a:r>
              <a:rPr lang="nl-NL" sz="2400" b="1" dirty="0">
                <a:solidFill>
                  <a:srgbClr val="000000"/>
                </a:solidFill>
              </a:rPr>
              <a:t>Maar ook</a:t>
            </a:r>
          </a:p>
          <a:p>
            <a:r>
              <a:rPr lang="nl-NL" sz="2400" dirty="0">
                <a:solidFill>
                  <a:srgbClr val="000000"/>
                </a:solidFill>
              </a:rPr>
              <a:t>krachtsverlies, verlamming been</a:t>
            </a:r>
          </a:p>
          <a:p>
            <a:r>
              <a:rPr lang="nl-NL" sz="2400" dirty="0">
                <a:solidFill>
                  <a:srgbClr val="000000"/>
                </a:solidFill>
              </a:rPr>
              <a:t>dubbelzien</a:t>
            </a:r>
          </a:p>
          <a:p>
            <a:r>
              <a:rPr lang="nl-NL" sz="2400" dirty="0">
                <a:solidFill>
                  <a:srgbClr val="000000"/>
                </a:solidFill>
              </a:rPr>
              <a:t>uitval deel gezichtsveld</a:t>
            </a:r>
          </a:p>
          <a:p>
            <a:r>
              <a:rPr lang="nl-NL" sz="2400" dirty="0">
                <a:solidFill>
                  <a:srgbClr val="000000"/>
                </a:solidFill>
              </a:rPr>
              <a:t>blind aan een of beide ogen</a:t>
            </a:r>
          </a:p>
          <a:p>
            <a:r>
              <a:rPr lang="nl-NL" sz="2400" dirty="0">
                <a:solidFill>
                  <a:srgbClr val="000000"/>
                </a:solidFill>
              </a:rPr>
              <a:t>plotse heftige draaiduizeligheid (ook andere oorzaken mogelijk)</a:t>
            </a:r>
          </a:p>
          <a:p>
            <a:r>
              <a:rPr lang="nl-NL" sz="2400" dirty="0">
                <a:solidFill>
                  <a:srgbClr val="000000"/>
                </a:solidFill>
              </a:rPr>
              <a:t>ernstige hoofdpijn zonder oorzaak</a:t>
            </a:r>
          </a:p>
          <a:p>
            <a:endParaRPr lang="nl-NL" sz="2400" dirty="0">
              <a:solidFill>
                <a:srgbClr val="000000"/>
              </a:solidFill>
            </a:endParaRPr>
          </a:p>
          <a:p>
            <a:r>
              <a:rPr lang="nl-NL" sz="2400" dirty="0">
                <a:solidFill>
                  <a:srgbClr val="000000"/>
                </a:solidFill>
              </a:rPr>
              <a:t>Tijd is hersenweefsel, dus ook bij twijfel 112</a:t>
            </a:r>
          </a:p>
          <a:p>
            <a:pPr marL="0" indent="0">
              <a:buNone/>
            </a:pPr>
            <a:endParaRPr lang="nl-NL" sz="2400" dirty="0">
              <a:solidFill>
                <a:srgbClr val="000000"/>
              </a:solidFill>
            </a:endParaRPr>
          </a:p>
          <a:p>
            <a:endParaRPr lang="nl-NL" sz="2400" dirty="0">
              <a:solidFill>
                <a:srgbClr val="000000"/>
              </a:solidFill>
            </a:endParaRPr>
          </a:p>
        </p:txBody>
      </p:sp>
    </p:spTree>
    <p:extLst>
      <p:ext uri="{BB962C8B-B14F-4D97-AF65-F5344CB8AC3E}">
        <p14:creationId xmlns:p14="http://schemas.microsoft.com/office/powerpoint/2010/main" val="2243460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a:extLst>
              <a:ext uri="{FF2B5EF4-FFF2-40B4-BE49-F238E27FC236}">
                <a16:creationId xmlns:a16="http://schemas.microsoft.com/office/drawing/2014/main" id="{5423A79B-1169-E641-B8B7-D77013D69A81}"/>
              </a:ext>
            </a:extLst>
          </p:cNvPr>
          <p:cNvPicPr>
            <a:picLocks noChangeAspect="1"/>
          </p:cNvPicPr>
          <p:nvPr/>
        </p:nvPicPr>
        <p:blipFill>
          <a:blip r:embed="rId2"/>
          <a:stretch>
            <a:fillRect/>
          </a:stretch>
        </p:blipFill>
        <p:spPr>
          <a:xfrm>
            <a:off x="2436740" y="0"/>
            <a:ext cx="7318519" cy="6858000"/>
          </a:xfrm>
          <a:prstGeom prst="rect">
            <a:avLst/>
          </a:prstGeom>
        </p:spPr>
      </p:pic>
    </p:spTree>
    <p:extLst>
      <p:ext uri="{BB962C8B-B14F-4D97-AF65-F5344CB8AC3E}">
        <p14:creationId xmlns:p14="http://schemas.microsoft.com/office/powerpoint/2010/main" val="650742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4738206-F6A9-9E43-88EB-137C1F574DD8}"/>
              </a:ext>
            </a:extLst>
          </p:cNvPr>
          <p:cNvSpPr>
            <a:spLocks noGrp="1"/>
          </p:cNvSpPr>
          <p:nvPr>
            <p:ph type="title"/>
          </p:nvPr>
        </p:nvSpPr>
        <p:spPr>
          <a:xfrm>
            <a:off x="640079" y="2053641"/>
            <a:ext cx="3669161" cy="2760098"/>
          </a:xfrm>
        </p:spPr>
        <p:txBody>
          <a:bodyPr>
            <a:normAutofit/>
          </a:bodyPr>
          <a:lstStyle/>
          <a:p>
            <a:r>
              <a:rPr lang="nl-NL">
                <a:solidFill>
                  <a:srgbClr val="FFFFFF"/>
                </a:solidFill>
              </a:rPr>
              <a:t>Reisziekte (kinetosis)</a:t>
            </a:r>
          </a:p>
        </p:txBody>
      </p:sp>
      <p:sp>
        <p:nvSpPr>
          <p:cNvPr id="3" name="Tijdelijke aanduiding voor inhoud 2">
            <a:extLst>
              <a:ext uri="{FF2B5EF4-FFF2-40B4-BE49-F238E27FC236}">
                <a16:creationId xmlns:a16="http://schemas.microsoft.com/office/drawing/2014/main" id="{AB306874-9F3F-9844-865E-5CBF874DD32F}"/>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Reisziekte</a:t>
            </a:r>
          </a:p>
          <a:p>
            <a:r>
              <a:rPr lang="nl-NL" sz="2400" dirty="0">
                <a:solidFill>
                  <a:srgbClr val="000000"/>
                </a:solidFill>
              </a:rPr>
              <a:t>Verschil in waarneming zintuigen</a:t>
            </a:r>
          </a:p>
          <a:p>
            <a:r>
              <a:rPr lang="nl-NL" sz="2400" dirty="0">
                <a:solidFill>
                  <a:srgbClr val="000000"/>
                </a:solidFill>
              </a:rPr>
              <a:t>Symptomen</a:t>
            </a:r>
          </a:p>
          <a:p>
            <a:pPr lvl="1"/>
            <a:r>
              <a:rPr lang="nl-NL" sz="2000" dirty="0">
                <a:solidFill>
                  <a:srgbClr val="000000"/>
                </a:solidFill>
              </a:rPr>
              <a:t>Duizeligheid</a:t>
            </a:r>
          </a:p>
          <a:p>
            <a:pPr lvl="1"/>
            <a:r>
              <a:rPr lang="nl-NL" sz="2000" dirty="0">
                <a:solidFill>
                  <a:srgbClr val="000000"/>
                </a:solidFill>
              </a:rPr>
              <a:t>Misselijkheid</a:t>
            </a:r>
          </a:p>
          <a:p>
            <a:pPr lvl="1"/>
            <a:r>
              <a:rPr lang="nl-NL" sz="2000" dirty="0">
                <a:solidFill>
                  <a:srgbClr val="000000"/>
                </a:solidFill>
              </a:rPr>
              <a:t>Vermoeidheid</a:t>
            </a:r>
          </a:p>
          <a:p>
            <a:pPr lvl="1"/>
            <a:r>
              <a:rPr lang="nl-NL" sz="2000" dirty="0">
                <a:solidFill>
                  <a:srgbClr val="000000"/>
                </a:solidFill>
              </a:rPr>
              <a:t>Hoofdpijn</a:t>
            </a:r>
          </a:p>
          <a:p>
            <a:pPr lvl="1"/>
            <a:r>
              <a:rPr lang="nl-NL" sz="2000" dirty="0">
                <a:solidFill>
                  <a:srgbClr val="000000"/>
                </a:solidFill>
              </a:rPr>
              <a:t>Zweten</a:t>
            </a:r>
          </a:p>
        </p:txBody>
      </p:sp>
    </p:spTree>
    <p:extLst>
      <p:ext uri="{BB962C8B-B14F-4D97-AF65-F5344CB8AC3E}">
        <p14:creationId xmlns:p14="http://schemas.microsoft.com/office/powerpoint/2010/main" val="459124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C1ED544-2C3C-5642-82D6-AA8778674F88}"/>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Reisziekte</a:t>
            </a:r>
          </a:p>
        </p:txBody>
      </p:sp>
      <p:sp>
        <p:nvSpPr>
          <p:cNvPr id="3" name="Tijdelijke aanduiding voor inhoud 2">
            <a:extLst>
              <a:ext uri="{FF2B5EF4-FFF2-40B4-BE49-F238E27FC236}">
                <a16:creationId xmlns:a16="http://schemas.microsoft.com/office/drawing/2014/main" id="{7467C8CE-C789-CF42-A59D-8D315753C4A4}"/>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Oorzaak niet duidelijk </a:t>
            </a:r>
          </a:p>
          <a:p>
            <a:r>
              <a:rPr lang="nl-NL" sz="2400" dirty="0">
                <a:solidFill>
                  <a:srgbClr val="000000"/>
                </a:solidFill>
              </a:rPr>
              <a:t>Behandeling niet duidelijk</a:t>
            </a:r>
          </a:p>
          <a:p>
            <a:pPr lvl="1"/>
            <a:r>
              <a:rPr lang="nl-NL" sz="2000" dirty="0" err="1">
                <a:solidFill>
                  <a:srgbClr val="000000"/>
                </a:solidFill>
              </a:rPr>
              <a:t>Scopalamine</a:t>
            </a:r>
            <a:endParaRPr lang="nl-NL" sz="2000" dirty="0">
              <a:solidFill>
                <a:srgbClr val="000000"/>
              </a:solidFill>
            </a:endParaRPr>
          </a:p>
          <a:p>
            <a:pPr lvl="1"/>
            <a:r>
              <a:rPr lang="nl-NL" sz="2000" dirty="0">
                <a:solidFill>
                  <a:srgbClr val="000000"/>
                </a:solidFill>
              </a:rPr>
              <a:t>Antihistaminicum</a:t>
            </a:r>
          </a:p>
          <a:p>
            <a:pPr lvl="1"/>
            <a:r>
              <a:rPr lang="nl-NL" sz="2000" dirty="0">
                <a:solidFill>
                  <a:srgbClr val="000000"/>
                </a:solidFill>
              </a:rPr>
              <a:t>Afleiding</a:t>
            </a:r>
          </a:p>
          <a:p>
            <a:pPr lvl="1"/>
            <a:r>
              <a:rPr lang="nl-NL" sz="2000" dirty="0">
                <a:solidFill>
                  <a:srgbClr val="000000"/>
                </a:solidFill>
              </a:rPr>
              <a:t>controle situatie</a:t>
            </a:r>
          </a:p>
          <a:p>
            <a:pPr lvl="1"/>
            <a:r>
              <a:rPr lang="nl-NL" sz="2000" dirty="0">
                <a:solidFill>
                  <a:srgbClr val="000000"/>
                </a:solidFill>
              </a:rPr>
              <a:t>Gevulde maag</a:t>
            </a:r>
          </a:p>
          <a:p>
            <a:r>
              <a:rPr lang="nl-NL" dirty="0">
                <a:solidFill>
                  <a:srgbClr val="000000"/>
                </a:solidFill>
              </a:rPr>
              <a:t>Landziekte</a:t>
            </a:r>
          </a:p>
          <a:p>
            <a:endParaRPr lang="nl-NL" sz="2400" dirty="0">
              <a:solidFill>
                <a:srgbClr val="000000"/>
              </a:solidFill>
            </a:endParaRPr>
          </a:p>
        </p:txBody>
      </p:sp>
    </p:spTree>
    <p:extLst>
      <p:ext uri="{BB962C8B-B14F-4D97-AF65-F5344CB8AC3E}">
        <p14:creationId xmlns:p14="http://schemas.microsoft.com/office/powerpoint/2010/main" val="3107260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el 1">
            <a:extLst>
              <a:ext uri="{FF2B5EF4-FFF2-40B4-BE49-F238E27FC236}">
                <a16:creationId xmlns:a16="http://schemas.microsoft.com/office/drawing/2014/main" id="{C3060323-CD68-CE4D-A9CB-B75D3174BE8E}"/>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kern="1200">
                <a:solidFill>
                  <a:srgbClr val="FFFFFF"/>
                </a:solidFill>
                <a:latin typeface="+mj-lt"/>
                <a:ea typeface="+mj-ea"/>
                <a:cs typeface="+mj-cs"/>
              </a:rPr>
              <a:t>Onderkoeling</a:t>
            </a:r>
          </a:p>
        </p:txBody>
      </p:sp>
    </p:spTree>
    <p:extLst>
      <p:ext uri="{BB962C8B-B14F-4D97-AF65-F5344CB8AC3E}">
        <p14:creationId xmlns:p14="http://schemas.microsoft.com/office/powerpoint/2010/main" val="4216462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3D9D980-2E4D-9749-B9F8-19337166935A}"/>
              </a:ext>
            </a:extLst>
          </p:cNvPr>
          <p:cNvSpPr>
            <a:spLocks noGrp="1"/>
          </p:cNvSpPr>
          <p:nvPr>
            <p:ph type="title"/>
          </p:nvPr>
        </p:nvSpPr>
        <p:spPr>
          <a:xfrm>
            <a:off x="640079" y="2053641"/>
            <a:ext cx="3669161" cy="2760098"/>
          </a:xfrm>
        </p:spPr>
        <p:txBody>
          <a:bodyPr>
            <a:normAutofit/>
          </a:bodyPr>
          <a:lstStyle/>
          <a:p>
            <a:r>
              <a:rPr lang="nl-NL">
                <a:solidFill>
                  <a:srgbClr val="FFFFFF"/>
                </a:solidFill>
              </a:rPr>
              <a:t>Onderkoeling (hypothermie)</a:t>
            </a:r>
          </a:p>
        </p:txBody>
      </p:sp>
      <p:sp>
        <p:nvSpPr>
          <p:cNvPr id="3" name="Tijdelijke aanduiding voor inhoud 2">
            <a:extLst>
              <a:ext uri="{FF2B5EF4-FFF2-40B4-BE49-F238E27FC236}">
                <a16:creationId xmlns:a16="http://schemas.microsoft.com/office/drawing/2014/main" id="{CB215FD8-EFB8-5044-9432-9664F6558BDA}"/>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Normale temperatuur tussen de 35,5˚C en 37,5˚C </a:t>
            </a:r>
          </a:p>
          <a:p>
            <a:pPr marL="0" indent="0">
              <a:buNone/>
            </a:pPr>
            <a:endParaRPr lang="nl-NL" sz="2400" dirty="0">
              <a:solidFill>
                <a:srgbClr val="000000"/>
              </a:solidFill>
            </a:endParaRPr>
          </a:p>
          <a:p>
            <a:r>
              <a:rPr lang="nl-NL" sz="2400" dirty="0">
                <a:solidFill>
                  <a:srgbClr val="000000"/>
                </a:solidFill>
              </a:rPr>
              <a:t>Er is sprake van onderkoeling bij een temperatuur van 35˚C of lager</a:t>
            </a:r>
          </a:p>
          <a:p>
            <a:pPr marL="0" indent="0">
              <a:buNone/>
            </a:pPr>
            <a:endParaRPr lang="nl-NL" sz="2400" dirty="0">
              <a:solidFill>
                <a:srgbClr val="000000"/>
              </a:solidFill>
            </a:endParaRPr>
          </a:p>
          <a:p>
            <a:r>
              <a:rPr lang="nl-NL" sz="2400" dirty="0">
                <a:solidFill>
                  <a:srgbClr val="000000"/>
                </a:solidFill>
              </a:rPr>
              <a:t>Temperatuur onder de 32˚C is kritiek en onder de 27˚C bijna altijd dodelijk.</a:t>
            </a:r>
          </a:p>
          <a:p>
            <a:pPr marL="0" indent="0">
              <a:buNone/>
            </a:pPr>
            <a:endParaRPr lang="nl-NL" sz="2400" dirty="0">
              <a:solidFill>
                <a:srgbClr val="000000"/>
              </a:solidFill>
            </a:endParaRPr>
          </a:p>
          <a:p>
            <a:r>
              <a:rPr lang="nl-NL" sz="2400" dirty="0">
                <a:solidFill>
                  <a:srgbClr val="000000"/>
                </a:solidFill>
              </a:rPr>
              <a:t>Temperatuur vaststellen rectaal of op het trommelvlies (</a:t>
            </a:r>
            <a:r>
              <a:rPr lang="nl-NL" sz="2400" dirty="0" err="1">
                <a:solidFill>
                  <a:srgbClr val="000000"/>
                </a:solidFill>
              </a:rPr>
              <a:t>tympaan</a:t>
            </a:r>
            <a:r>
              <a:rPr lang="nl-NL" sz="2400" dirty="0">
                <a:solidFill>
                  <a:srgbClr val="000000"/>
                </a:solidFill>
              </a:rPr>
              <a:t>)</a:t>
            </a:r>
          </a:p>
        </p:txBody>
      </p:sp>
    </p:spTree>
    <p:extLst>
      <p:ext uri="{BB962C8B-B14F-4D97-AF65-F5344CB8AC3E}">
        <p14:creationId xmlns:p14="http://schemas.microsoft.com/office/powerpoint/2010/main" val="3527565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Freeform: Shape 3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descr="Afbeelding met schermafbeelding&#10;&#10;Automatisch gegenereerde beschrijving">
            <a:extLst>
              <a:ext uri="{FF2B5EF4-FFF2-40B4-BE49-F238E27FC236}">
                <a16:creationId xmlns:a16="http://schemas.microsoft.com/office/drawing/2014/main" id="{6BA6B9EA-DA30-7D42-A888-F29645123AD0}"/>
              </a:ext>
            </a:extLst>
          </p:cNvPr>
          <p:cNvPicPr>
            <a:picLocks noChangeAspect="1"/>
          </p:cNvPicPr>
          <p:nvPr/>
        </p:nvPicPr>
        <p:blipFill>
          <a:blip r:embed="rId3"/>
          <a:stretch>
            <a:fillRect/>
          </a:stretch>
        </p:blipFill>
        <p:spPr>
          <a:xfrm>
            <a:off x="55395" y="2057400"/>
            <a:ext cx="12047335" cy="2831123"/>
          </a:xfrm>
          <a:prstGeom prst="rect">
            <a:avLst/>
          </a:prstGeom>
        </p:spPr>
      </p:pic>
    </p:spTree>
    <p:extLst>
      <p:ext uri="{BB962C8B-B14F-4D97-AF65-F5344CB8AC3E}">
        <p14:creationId xmlns:p14="http://schemas.microsoft.com/office/powerpoint/2010/main" val="2082165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C8C55B5-FBB2-E941-87D4-ACF358FCFEDC}"/>
              </a:ext>
            </a:extLst>
          </p:cNvPr>
          <p:cNvSpPr>
            <a:spLocks noGrp="1"/>
          </p:cNvSpPr>
          <p:nvPr>
            <p:ph type="title"/>
          </p:nvPr>
        </p:nvSpPr>
        <p:spPr>
          <a:xfrm>
            <a:off x="640079" y="2053641"/>
            <a:ext cx="3669161" cy="2760098"/>
          </a:xfrm>
        </p:spPr>
        <p:txBody>
          <a:bodyPr>
            <a:normAutofit/>
          </a:bodyPr>
          <a:lstStyle/>
          <a:p>
            <a:r>
              <a:rPr lang="nl-NL">
                <a:solidFill>
                  <a:srgbClr val="FFFFFF"/>
                </a:solidFill>
              </a:rPr>
              <a:t>Onderkoeling (hypothermie)</a:t>
            </a:r>
          </a:p>
        </p:txBody>
      </p:sp>
      <p:sp>
        <p:nvSpPr>
          <p:cNvPr id="3" name="Tijdelijke aanduiding voor inhoud 2">
            <a:extLst>
              <a:ext uri="{FF2B5EF4-FFF2-40B4-BE49-F238E27FC236}">
                <a16:creationId xmlns:a16="http://schemas.microsoft.com/office/drawing/2014/main" id="{CF375EAE-D9EB-E744-943A-F1CC768D81FB}"/>
              </a:ext>
            </a:extLst>
          </p:cNvPr>
          <p:cNvSpPr>
            <a:spLocks noGrp="1"/>
          </p:cNvSpPr>
          <p:nvPr>
            <p:ph idx="1"/>
          </p:nvPr>
        </p:nvSpPr>
        <p:spPr>
          <a:xfrm>
            <a:off x="6090574" y="801866"/>
            <a:ext cx="5306084" cy="5230634"/>
          </a:xfrm>
        </p:spPr>
        <p:txBody>
          <a:bodyPr anchor="ctr">
            <a:normAutofit/>
          </a:bodyPr>
          <a:lstStyle/>
          <a:p>
            <a:r>
              <a:rPr lang="nl-NL" sz="1500" dirty="0">
                <a:solidFill>
                  <a:srgbClr val="000000"/>
                </a:solidFill>
              </a:rPr>
              <a:t>Bij overboord raken in koud water is de situatie al indicatief</a:t>
            </a:r>
          </a:p>
          <a:p>
            <a:r>
              <a:rPr lang="nl-NL" sz="1500" dirty="0">
                <a:solidFill>
                  <a:srgbClr val="000000"/>
                </a:solidFill>
              </a:rPr>
              <a:t>Lage gemeten lichaamstemperatuur</a:t>
            </a:r>
          </a:p>
          <a:p>
            <a:r>
              <a:rPr lang="nl-NL" sz="1500" dirty="0">
                <a:solidFill>
                  <a:srgbClr val="000000"/>
                </a:solidFill>
              </a:rPr>
              <a:t>Rillen (dit stopt bij ernstige onderkoeling)</a:t>
            </a:r>
          </a:p>
          <a:p>
            <a:r>
              <a:rPr lang="nl-NL" sz="1500" dirty="0">
                <a:solidFill>
                  <a:srgbClr val="000000"/>
                </a:solidFill>
              </a:rPr>
              <a:t>Sloom, traag, suf in denken</a:t>
            </a:r>
          </a:p>
          <a:p>
            <a:r>
              <a:rPr lang="nl-NL" sz="1500" dirty="0">
                <a:solidFill>
                  <a:srgbClr val="000000"/>
                </a:solidFill>
              </a:rPr>
              <a:t>Stijf traag in bewegingen</a:t>
            </a:r>
          </a:p>
          <a:p>
            <a:r>
              <a:rPr lang="nl-NL" sz="1500" dirty="0">
                <a:solidFill>
                  <a:srgbClr val="000000"/>
                </a:solidFill>
              </a:rPr>
              <a:t>Verminderde reflexen</a:t>
            </a:r>
          </a:p>
          <a:p>
            <a:r>
              <a:rPr lang="nl-NL" sz="1500" dirty="0">
                <a:solidFill>
                  <a:srgbClr val="000000"/>
                </a:solidFill>
              </a:rPr>
              <a:t>Langzame hartslag (lichte onderkoeling snel)</a:t>
            </a:r>
          </a:p>
          <a:p>
            <a:r>
              <a:rPr lang="nl-NL" sz="1500" dirty="0">
                <a:solidFill>
                  <a:srgbClr val="000000"/>
                </a:solidFill>
              </a:rPr>
              <a:t>Langzame ademhaling (Lichte onderkoeling snel)</a:t>
            </a:r>
          </a:p>
          <a:p>
            <a:r>
              <a:rPr lang="nl-NL" sz="1500" dirty="0">
                <a:solidFill>
                  <a:srgbClr val="000000"/>
                </a:solidFill>
              </a:rPr>
              <a:t>Slaperig (pre-comateus)</a:t>
            </a:r>
          </a:p>
          <a:p>
            <a:r>
              <a:rPr lang="nl-NL" sz="1500" dirty="0">
                <a:solidFill>
                  <a:srgbClr val="000000"/>
                </a:solidFill>
              </a:rPr>
              <a:t>Bleke huid </a:t>
            </a:r>
            <a:r>
              <a:rPr lang="nl-NL" sz="1500" dirty="0">
                <a:solidFill>
                  <a:srgbClr val="000000"/>
                </a:solidFill>
                <a:sym typeface="Wingdings" pitchFamily="2" charset="2"/>
              </a:rPr>
              <a:t> Cyanose (blauwe lippen, oren, vingers, tenen)</a:t>
            </a:r>
          </a:p>
        </p:txBody>
      </p:sp>
    </p:spTree>
    <p:extLst>
      <p:ext uri="{BB962C8B-B14F-4D97-AF65-F5344CB8AC3E}">
        <p14:creationId xmlns:p14="http://schemas.microsoft.com/office/powerpoint/2010/main" val="963576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9F260FF-6257-6749-A0DC-F9253735E48A}"/>
              </a:ext>
            </a:extLst>
          </p:cNvPr>
          <p:cNvSpPr>
            <a:spLocks noGrp="1"/>
          </p:cNvSpPr>
          <p:nvPr>
            <p:ph type="title"/>
          </p:nvPr>
        </p:nvSpPr>
        <p:spPr>
          <a:xfrm>
            <a:off x="640079" y="2053641"/>
            <a:ext cx="3669161" cy="2760098"/>
          </a:xfrm>
        </p:spPr>
        <p:txBody>
          <a:bodyPr>
            <a:normAutofit/>
          </a:bodyPr>
          <a:lstStyle/>
          <a:p>
            <a:r>
              <a:rPr lang="nl-NL">
                <a:solidFill>
                  <a:srgbClr val="FFFFFF"/>
                </a:solidFill>
              </a:rPr>
              <a:t>Onderkoeling (hypothermie)</a:t>
            </a:r>
          </a:p>
        </p:txBody>
      </p:sp>
      <p:sp>
        <p:nvSpPr>
          <p:cNvPr id="3" name="Tijdelijke aanduiding voor inhoud 2">
            <a:extLst>
              <a:ext uri="{FF2B5EF4-FFF2-40B4-BE49-F238E27FC236}">
                <a16:creationId xmlns:a16="http://schemas.microsoft.com/office/drawing/2014/main" id="{4A0672D1-004F-0A40-8538-6D309850DC5C}"/>
              </a:ext>
            </a:extLst>
          </p:cNvPr>
          <p:cNvSpPr>
            <a:spLocks noGrp="1"/>
          </p:cNvSpPr>
          <p:nvPr>
            <p:ph idx="1"/>
          </p:nvPr>
        </p:nvSpPr>
        <p:spPr>
          <a:xfrm>
            <a:off x="6090574" y="801866"/>
            <a:ext cx="5306084" cy="5230634"/>
          </a:xfrm>
        </p:spPr>
        <p:txBody>
          <a:bodyPr anchor="ctr">
            <a:normAutofit/>
          </a:bodyPr>
          <a:lstStyle/>
          <a:p>
            <a:pPr marL="0" indent="0">
              <a:buNone/>
            </a:pPr>
            <a:r>
              <a:rPr lang="nl-NL" sz="2400" b="1" dirty="0" err="1">
                <a:solidFill>
                  <a:srgbClr val="000000"/>
                </a:solidFill>
                <a:sym typeface="Wingdings" pitchFamily="2" charset="2"/>
              </a:rPr>
              <a:t>Cold</a:t>
            </a:r>
            <a:r>
              <a:rPr lang="nl-NL" sz="2400" b="1" dirty="0">
                <a:solidFill>
                  <a:srgbClr val="000000"/>
                </a:solidFill>
                <a:sym typeface="Wingdings" pitchFamily="2" charset="2"/>
              </a:rPr>
              <a:t> Shock</a:t>
            </a:r>
          </a:p>
          <a:p>
            <a:r>
              <a:rPr lang="nl-NL" sz="2400" dirty="0">
                <a:solidFill>
                  <a:srgbClr val="000000"/>
                </a:solidFill>
                <a:sym typeface="Wingdings" pitchFamily="2" charset="2"/>
              </a:rPr>
              <a:t>Oncontroleerbare inademing</a:t>
            </a:r>
          </a:p>
          <a:p>
            <a:r>
              <a:rPr lang="nl-NL" sz="2400" dirty="0">
                <a:solidFill>
                  <a:srgbClr val="000000"/>
                </a:solidFill>
                <a:sym typeface="Wingdings" pitchFamily="2" charset="2"/>
              </a:rPr>
              <a:t>Hartinfarct</a:t>
            </a:r>
          </a:p>
          <a:p>
            <a:r>
              <a:rPr lang="nl-NL" sz="2400" dirty="0">
                <a:solidFill>
                  <a:srgbClr val="000000"/>
                </a:solidFill>
                <a:sym typeface="Wingdings" pitchFamily="2" charset="2"/>
              </a:rPr>
              <a:t>Onderkoeling</a:t>
            </a:r>
          </a:p>
          <a:p>
            <a:r>
              <a:rPr lang="nl-NL" sz="2400" dirty="0">
                <a:solidFill>
                  <a:srgbClr val="000000"/>
                </a:solidFill>
                <a:sym typeface="Wingdings" pitchFamily="2" charset="2"/>
              </a:rPr>
              <a:t>Watertemperatuur &lt;15</a:t>
            </a:r>
            <a:r>
              <a:rPr lang="nl-NL" sz="2400" dirty="0">
                <a:solidFill>
                  <a:srgbClr val="000000"/>
                </a:solidFill>
              </a:rPr>
              <a:t> ˚C</a:t>
            </a:r>
          </a:p>
        </p:txBody>
      </p:sp>
    </p:spTree>
    <p:extLst>
      <p:ext uri="{BB962C8B-B14F-4D97-AF65-F5344CB8AC3E}">
        <p14:creationId xmlns:p14="http://schemas.microsoft.com/office/powerpoint/2010/main" val="3264748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0B2F932-20FE-C142-947D-E016697DCCEC}"/>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Achtergrond</a:t>
            </a:r>
          </a:p>
        </p:txBody>
      </p:sp>
      <p:sp>
        <p:nvSpPr>
          <p:cNvPr id="3" name="Tijdelijke aanduiding voor inhoud 2">
            <a:extLst>
              <a:ext uri="{FF2B5EF4-FFF2-40B4-BE49-F238E27FC236}">
                <a16:creationId xmlns:a16="http://schemas.microsoft.com/office/drawing/2014/main" id="{EFBB9804-1610-F543-B85E-BB56FC0F2212}"/>
              </a:ext>
            </a:extLst>
          </p:cNvPr>
          <p:cNvSpPr>
            <a:spLocks noGrp="1"/>
          </p:cNvSpPr>
          <p:nvPr>
            <p:ph idx="1"/>
          </p:nvPr>
        </p:nvSpPr>
        <p:spPr>
          <a:xfrm>
            <a:off x="6090574" y="801866"/>
            <a:ext cx="5306084" cy="5230634"/>
          </a:xfrm>
        </p:spPr>
        <p:txBody>
          <a:bodyPr anchor="ctr">
            <a:normAutofit/>
          </a:bodyPr>
          <a:lstStyle/>
          <a:p>
            <a:endParaRPr lang="nl-NL" sz="2000" dirty="0">
              <a:solidFill>
                <a:srgbClr val="000000"/>
              </a:solidFill>
            </a:endParaRPr>
          </a:p>
        </p:txBody>
      </p:sp>
    </p:spTree>
    <p:extLst>
      <p:ext uri="{BB962C8B-B14F-4D97-AF65-F5344CB8AC3E}">
        <p14:creationId xmlns:p14="http://schemas.microsoft.com/office/powerpoint/2010/main" val="2348296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CB0CDE7-2E74-0E40-848F-D4560741F319}"/>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Onderkoeling (hypothermie)</a:t>
            </a:r>
          </a:p>
        </p:txBody>
      </p:sp>
      <p:sp>
        <p:nvSpPr>
          <p:cNvPr id="3" name="Tijdelijke aanduiding voor inhoud 2">
            <a:extLst>
              <a:ext uri="{FF2B5EF4-FFF2-40B4-BE49-F238E27FC236}">
                <a16:creationId xmlns:a16="http://schemas.microsoft.com/office/drawing/2014/main" id="{2ABC79E4-218D-BB43-BEE6-DF7C7B6ED91B}"/>
              </a:ext>
            </a:extLst>
          </p:cNvPr>
          <p:cNvSpPr>
            <a:spLocks noGrp="1"/>
          </p:cNvSpPr>
          <p:nvPr>
            <p:ph idx="1"/>
          </p:nvPr>
        </p:nvSpPr>
        <p:spPr>
          <a:xfrm>
            <a:off x="6090574" y="801866"/>
            <a:ext cx="5306084" cy="5230634"/>
          </a:xfrm>
        </p:spPr>
        <p:txBody>
          <a:bodyPr anchor="ctr">
            <a:normAutofit/>
          </a:bodyPr>
          <a:lstStyle/>
          <a:p>
            <a:r>
              <a:rPr lang="nl-NL" sz="1700">
                <a:solidFill>
                  <a:srgbClr val="000000"/>
                </a:solidFill>
              </a:rPr>
              <a:t>Geen Alcohol geven, dit geeft vasodilatatie en verdere afkoeling</a:t>
            </a:r>
          </a:p>
          <a:p>
            <a:r>
              <a:rPr lang="nl-NL" sz="1700">
                <a:solidFill>
                  <a:srgbClr val="000000"/>
                </a:solidFill>
              </a:rPr>
              <a:t>Roep hulp in bij ernstige onderkoeling</a:t>
            </a:r>
          </a:p>
          <a:p>
            <a:r>
              <a:rPr lang="nl-NL" sz="1700">
                <a:solidFill>
                  <a:srgbClr val="000000"/>
                </a:solidFill>
              </a:rPr>
              <a:t>Breng het slachtoffer uit weer en wind</a:t>
            </a:r>
          </a:p>
          <a:p>
            <a:r>
              <a:rPr lang="nl-NL" sz="1700">
                <a:solidFill>
                  <a:srgbClr val="000000"/>
                </a:solidFill>
              </a:rPr>
              <a:t>Verwijder natte kleding en droog persoon af (water geleidt warmte beter dan lucht)</a:t>
            </a:r>
          </a:p>
          <a:p>
            <a:r>
              <a:rPr lang="nl-NL" sz="1700">
                <a:solidFill>
                  <a:srgbClr val="000000"/>
                </a:solidFill>
              </a:rPr>
              <a:t>Lichaamswarmte delen dan wel warmte deken gebruiken</a:t>
            </a:r>
          </a:p>
          <a:p>
            <a:r>
              <a:rPr lang="nl-NL" sz="1700">
                <a:solidFill>
                  <a:srgbClr val="000000"/>
                </a:solidFill>
              </a:rPr>
              <a:t>Indien goed aanspreekbaar dien warme dranken/voedsel toe</a:t>
            </a:r>
          </a:p>
          <a:p>
            <a:r>
              <a:rPr lang="nl-NL" sz="1700">
                <a:solidFill>
                  <a:srgbClr val="000000"/>
                </a:solidFill>
              </a:rPr>
              <a:t>Laat persoon niet alleen, reanimatie kan noodzakelijk worden</a:t>
            </a:r>
          </a:p>
          <a:p>
            <a:r>
              <a:rPr lang="nl-NL" sz="1700">
                <a:solidFill>
                  <a:srgbClr val="000000"/>
                </a:solidFill>
              </a:rPr>
              <a:t>Pas bij oplopende temperatuur evt warmbad of douche, ivm vermenging koud bloed armen/benen met warm bloed lichaam wat interne afkoeling kan geven.</a:t>
            </a:r>
          </a:p>
          <a:p>
            <a:r>
              <a:rPr lang="nl-NL" sz="1700">
                <a:solidFill>
                  <a:srgbClr val="000000"/>
                </a:solidFill>
              </a:rPr>
              <a:t>Hoog risico op ventrikelfibrilleren dus indien aed aanwezig deze aansluiten en zn aanzetten. </a:t>
            </a:r>
          </a:p>
          <a:p>
            <a:endParaRPr lang="nl-NL" sz="1700">
              <a:solidFill>
                <a:srgbClr val="000000"/>
              </a:solidFill>
            </a:endParaRPr>
          </a:p>
        </p:txBody>
      </p:sp>
    </p:spTree>
    <p:extLst>
      <p:ext uri="{BB962C8B-B14F-4D97-AF65-F5344CB8AC3E}">
        <p14:creationId xmlns:p14="http://schemas.microsoft.com/office/powerpoint/2010/main" val="381901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pel&#10;&#10;Automatisch gegenereerde beschrijving">
            <a:extLst>
              <a:ext uri="{FF2B5EF4-FFF2-40B4-BE49-F238E27FC236}">
                <a16:creationId xmlns:a16="http://schemas.microsoft.com/office/drawing/2014/main" id="{627653B3-812D-D344-B870-921065C3FED9}"/>
              </a:ext>
            </a:extLst>
          </p:cNvPr>
          <p:cNvPicPr>
            <a:picLocks noChangeAspect="1"/>
          </p:cNvPicPr>
          <p:nvPr/>
        </p:nvPicPr>
        <p:blipFill>
          <a:blip r:embed="rId2"/>
          <a:stretch>
            <a:fillRect/>
          </a:stretch>
        </p:blipFill>
        <p:spPr>
          <a:xfrm>
            <a:off x="0" y="2191571"/>
            <a:ext cx="12192000" cy="2474857"/>
          </a:xfrm>
          <a:prstGeom prst="rect">
            <a:avLst/>
          </a:prstGeom>
        </p:spPr>
      </p:pic>
    </p:spTree>
    <p:extLst>
      <p:ext uri="{BB962C8B-B14F-4D97-AF65-F5344CB8AC3E}">
        <p14:creationId xmlns:p14="http://schemas.microsoft.com/office/powerpoint/2010/main" val="3410135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19DE3B-9873-364A-9185-CF8A1959DD2E}"/>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Onderkoeling</a:t>
            </a:r>
            <a:br>
              <a:rPr lang="nl-NL" dirty="0">
                <a:solidFill>
                  <a:srgbClr val="FFFFFF"/>
                </a:solidFill>
              </a:rPr>
            </a:br>
            <a:r>
              <a:rPr lang="nl-NL" dirty="0">
                <a:solidFill>
                  <a:srgbClr val="FFFFFF"/>
                </a:solidFill>
              </a:rPr>
              <a:t>(hypothermie)</a:t>
            </a:r>
          </a:p>
        </p:txBody>
      </p:sp>
      <p:sp>
        <p:nvSpPr>
          <p:cNvPr id="3" name="Tijdelijke aanduiding voor inhoud 2">
            <a:extLst>
              <a:ext uri="{FF2B5EF4-FFF2-40B4-BE49-F238E27FC236}">
                <a16:creationId xmlns:a16="http://schemas.microsoft.com/office/drawing/2014/main" id="{0898ADFB-EAE4-164D-9D2E-A11282862128}"/>
              </a:ext>
            </a:extLst>
          </p:cNvPr>
          <p:cNvSpPr>
            <a:spLocks noGrp="1"/>
          </p:cNvSpPr>
          <p:nvPr>
            <p:ph idx="1"/>
          </p:nvPr>
        </p:nvSpPr>
        <p:spPr>
          <a:xfrm>
            <a:off x="6090574" y="801866"/>
            <a:ext cx="5306084" cy="5230634"/>
          </a:xfrm>
        </p:spPr>
        <p:txBody>
          <a:bodyPr anchor="ctr">
            <a:normAutofit/>
          </a:bodyPr>
          <a:lstStyle/>
          <a:p>
            <a:pPr marL="0" indent="0">
              <a:buNone/>
            </a:pPr>
            <a:r>
              <a:rPr lang="nl-NL" sz="1700" b="1" dirty="0">
                <a:solidFill>
                  <a:srgbClr val="000000"/>
                </a:solidFill>
              </a:rPr>
              <a:t>Voorkomen</a:t>
            </a:r>
          </a:p>
          <a:p>
            <a:r>
              <a:rPr lang="nl-NL" sz="1700" dirty="0">
                <a:solidFill>
                  <a:srgbClr val="000000"/>
                </a:solidFill>
              </a:rPr>
              <a:t>Draag voldoende, gelaagde warme kleding, </a:t>
            </a:r>
            <a:r>
              <a:rPr lang="nl-NL" sz="1700" dirty="0" err="1">
                <a:solidFill>
                  <a:srgbClr val="000000"/>
                </a:solidFill>
              </a:rPr>
              <a:t>zn</a:t>
            </a:r>
            <a:r>
              <a:rPr lang="nl-NL" sz="1700" dirty="0">
                <a:solidFill>
                  <a:srgbClr val="000000"/>
                </a:solidFill>
              </a:rPr>
              <a:t> droogpak/overlevingspak, warmte geleiding water 20 keer groter dan die van lucht met zelfde temperatuur</a:t>
            </a:r>
          </a:p>
          <a:p>
            <a:r>
              <a:rPr lang="nl-NL" sz="1700" dirty="0">
                <a:solidFill>
                  <a:srgbClr val="000000"/>
                </a:solidFill>
              </a:rPr>
              <a:t>Transpiratie moet weg kunnen, dus zorg voor ventilerende kleding</a:t>
            </a:r>
          </a:p>
          <a:p>
            <a:r>
              <a:rPr lang="nl-NL" sz="1700" dirty="0">
                <a:solidFill>
                  <a:srgbClr val="000000"/>
                </a:solidFill>
              </a:rPr>
              <a:t>Draag een Reddingsvest (ook op binnenwater)</a:t>
            </a:r>
          </a:p>
          <a:p>
            <a:r>
              <a:rPr lang="nl-NL" sz="1700" dirty="0">
                <a:solidFill>
                  <a:srgbClr val="000000"/>
                </a:solidFill>
              </a:rPr>
              <a:t>Zorg voor persoonlijke noodsignalen (</a:t>
            </a:r>
            <a:r>
              <a:rPr lang="nl-NL" sz="1700" dirty="0" err="1">
                <a:solidFill>
                  <a:srgbClr val="000000"/>
                </a:solidFill>
              </a:rPr>
              <a:t>flares</a:t>
            </a:r>
            <a:r>
              <a:rPr lang="nl-NL" sz="1700" dirty="0">
                <a:solidFill>
                  <a:srgbClr val="000000"/>
                </a:solidFill>
              </a:rPr>
              <a:t>)</a:t>
            </a:r>
          </a:p>
          <a:p>
            <a:r>
              <a:rPr lang="nl-NL" sz="1700" dirty="0">
                <a:solidFill>
                  <a:srgbClr val="000000"/>
                </a:solidFill>
              </a:rPr>
              <a:t>Let op signalen en neem deze serieus</a:t>
            </a:r>
          </a:p>
          <a:p>
            <a:pPr marL="0" indent="0">
              <a:buNone/>
            </a:pPr>
            <a:endParaRPr lang="nl-NL" sz="1700" dirty="0">
              <a:solidFill>
                <a:srgbClr val="000000"/>
              </a:solidFill>
            </a:endParaRPr>
          </a:p>
          <a:p>
            <a:pPr marL="0" indent="0">
              <a:buNone/>
            </a:pPr>
            <a:r>
              <a:rPr lang="nl-NL" sz="1700" b="1" dirty="0">
                <a:solidFill>
                  <a:srgbClr val="000000"/>
                </a:solidFill>
              </a:rPr>
              <a:t>Wat als je te water raakt</a:t>
            </a:r>
          </a:p>
          <a:p>
            <a:r>
              <a:rPr lang="nl-NL" sz="1700" dirty="0">
                <a:solidFill>
                  <a:srgbClr val="000000"/>
                </a:solidFill>
              </a:rPr>
              <a:t>Ga niet zwemmen tenzij het een kleine afstand is &lt;100m</a:t>
            </a:r>
          </a:p>
          <a:p>
            <a:r>
              <a:rPr lang="nl-NL" sz="1700" dirty="0">
                <a:solidFill>
                  <a:srgbClr val="000000"/>
                </a:solidFill>
              </a:rPr>
              <a:t>Maak je zo klein mogelijk</a:t>
            </a:r>
          </a:p>
          <a:p>
            <a:r>
              <a:rPr lang="nl-NL" sz="1700" dirty="0">
                <a:solidFill>
                  <a:srgbClr val="000000"/>
                </a:solidFill>
              </a:rPr>
              <a:t>Probeer niet in paniek te raken en roep om hulp</a:t>
            </a:r>
          </a:p>
          <a:p>
            <a:pPr marL="0" indent="0">
              <a:buNone/>
            </a:pPr>
            <a:endParaRPr lang="nl-NL" sz="1700" dirty="0">
              <a:solidFill>
                <a:srgbClr val="000000"/>
              </a:solidFill>
            </a:endParaRPr>
          </a:p>
          <a:p>
            <a:endParaRPr lang="nl-NL" sz="1700" dirty="0">
              <a:solidFill>
                <a:srgbClr val="000000"/>
              </a:solidFill>
            </a:endParaRPr>
          </a:p>
        </p:txBody>
      </p:sp>
    </p:spTree>
    <p:extLst>
      <p:ext uri="{BB962C8B-B14F-4D97-AF65-F5344CB8AC3E}">
        <p14:creationId xmlns:p14="http://schemas.microsoft.com/office/powerpoint/2010/main" val="2695841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el 1">
            <a:extLst>
              <a:ext uri="{FF2B5EF4-FFF2-40B4-BE49-F238E27FC236}">
                <a16:creationId xmlns:a16="http://schemas.microsoft.com/office/drawing/2014/main" id="{42043342-16FD-4543-A653-0E2EE82B1873}"/>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a:solidFill>
                  <a:srgbClr val="FFFFFF"/>
                </a:solidFill>
                <a:latin typeface="+mj-lt"/>
                <a:ea typeface="+mj-ea"/>
                <a:cs typeface="+mj-cs"/>
              </a:rPr>
              <a:t>Botbreuken</a:t>
            </a:r>
          </a:p>
        </p:txBody>
      </p:sp>
      <p:pic>
        <p:nvPicPr>
          <p:cNvPr id="23" name="Picture 22">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2266854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el 1">
            <a:extLst>
              <a:ext uri="{FF2B5EF4-FFF2-40B4-BE49-F238E27FC236}">
                <a16:creationId xmlns:a16="http://schemas.microsoft.com/office/drawing/2014/main" id="{9E44E784-721C-0C49-981B-3E72A6DFD55B}"/>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a:solidFill>
                  <a:srgbClr val="FFFFFF"/>
                </a:solidFill>
                <a:latin typeface="+mj-lt"/>
                <a:ea typeface="+mj-ea"/>
                <a:cs typeface="+mj-cs"/>
              </a:rPr>
              <a:t>Snijwonden</a:t>
            </a:r>
          </a:p>
        </p:txBody>
      </p:sp>
    </p:spTree>
    <p:extLst>
      <p:ext uri="{BB962C8B-B14F-4D97-AF65-F5344CB8AC3E}">
        <p14:creationId xmlns:p14="http://schemas.microsoft.com/office/powerpoint/2010/main" val="284341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9CBED6E-EBDD-E24C-8D85-F8CDEB95FB0A}"/>
              </a:ext>
            </a:extLst>
          </p:cNvPr>
          <p:cNvSpPr>
            <a:spLocks noGrp="1"/>
          </p:cNvSpPr>
          <p:nvPr>
            <p:ph type="title"/>
          </p:nvPr>
        </p:nvSpPr>
        <p:spPr>
          <a:xfrm>
            <a:off x="640079" y="2053641"/>
            <a:ext cx="3669161" cy="2760098"/>
          </a:xfrm>
        </p:spPr>
        <p:txBody>
          <a:bodyPr>
            <a:normAutofit/>
          </a:bodyPr>
          <a:lstStyle/>
          <a:p>
            <a:r>
              <a:rPr lang="nl-NL">
                <a:solidFill>
                  <a:srgbClr val="FFFFFF"/>
                </a:solidFill>
              </a:rPr>
              <a:t>Snijwonden</a:t>
            </a:r>
          </a:p>
        </p:txBody>
      </p:sp>
      <p:sp>
        <p:nvSpPr>
          <p:cNvPr id="3" name="Tijdelijke aanduiding voor inhoud 2">
            <a:extLst>
              <a:ext uri="{FF2B5EF4-FFF2-40B4-BE49-F238E27FC236}">
                <a16:creationId xmlns:a16="http://schemas.microsoft.com/office/drawing/2014/main" id="{720610FE-25E8-2E47-A2FD-AF7F446DC002}"/>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3,5 % van de bezoeken aan de huisartsen post</a:t>
            </a:r>
          </a:p>
          <a:p>
            <a:r>
              <a:rPr lang="nl-NL" sz="2400" dirty="0">
                <a:solidFill>
                  <a:srgbClr val="000000"/>
                </a:solidFill>
              </a:rPr>
              <a:t>25,8 mannen </a:t>
            </a:r>
            <a:r>
              <a:rPr lang="nl-NL" sz="2400" dirty="0" err="1">
                <a:solidFill>
                  <a:srgbClr val="000000"/>
                </a:solidFill>
              </a:rPr>
              <a:t>vs</a:t>
            </a:r>
            <a:r>
              <a:rPr lang="nl-NL" sz="2400" dirty="0">
                <a:solidFill>
                  <a:srgbClr val="000000"/>
                </a:solidFill>
              </a:rPr>
              <a:t> 16,6 vrouwen per 1000 levensjaren</a:t>
            </a:r>
          </a:p>
          <a:p>
            <a:r>
              <a:rPr lang="nl-NL" sz="2400" dirty="0">
                <a:solidFill>
                  <a:srgbClr val="000000"/>
                </a:solidFill>
              </a:rPr>
              <a:t>2-5% infectie</a:t>
            </a:r>
          </a:p>
          <a:p>
            <a:r>
              <a:rPr lang="nl-NL" sz="2400" dirty="0">
                <a:solidFill>
                  <a:srgbClr val="000000"/>
                </a:solidFill>
              </a:rPr>
              <a:t>Tetanus </a:t>
            </a:r>
          </a:p>
          <a:p>
            <a:r>
              <a:rPr lang="nl-NL" sz="2400" dirty="0">
                <a:solidFill>
                  <a:srgbClr val="000000"/>
                </a:solidFill>
              </a:rPr>
              <a:t>Binnen 12 uur hechten, vaak wordt nog 6 uur gehanteerd</a:t>
            </a:r>
          </a:p>
        </p:txBody>
      </p:sp>
    </p:spTree>
    <p:extLst>
      <p:ext uri="{BB962C8B-B14F-4D97-AF65-F5344CB8AC3E}">
        <p14:creationId xmlns:p14="http://schemas.microsoft.com/office/powerpoint/2010/main" val="1051012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31ECBCA-7D8C-CA44-A5E9-261A93C555F7}"/>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Snijwonden</a:t>
            </a:r>
          </a:p>
        </p:txBody>
      </p:sp>
      <p:sp>
        <p:nvSpPr>
          <p:cNvPr id="3" name="Tijdelijke aanduiding voor inhoud 2">
            <a:extLst>
              <a:ext uri="{FF2B5EF4-FFF2-40B4-BE49-F238E27FC236}">
                <a16:creationId xmlns:a16="http://schemas.microsoft.com/office/drawing/2014/main" id="{61C7F92E-9450-594E-BC17-74C1239059C4}"/>
              </a:ext>
            </a:extLst>
          </p:cNvPr>
          <p:cNvSpPr>
            <a:spLocks noGrp="1"/>
          </p:cNvSpPr>
          <p:nvPr>
            <p:ph idx="1"/>
          </p:nvPr>
        </p:nvSpPr>
        <p:spPr>
          <a:xfrm>
            <a:off x="6090574" y="801866"/>
            <a:ext cx="5306084" cy="5230634"/>
          </a:xfrm>
        </p:spPr>
        <p:txBody>
          <a:bodyPr anchor="ctr">
            <a:normAutofit/>
          </a:bodyPr>
          <a:lstStyle/>
          <a:p>
            <a:pPr marL="0" indent="0">
              <a:buNone/>
            </a:pPr>
            <a:r>
              <a:rPr lang="nl-NL" sz="2400" b="1" dirty="0">
                <a:solidFill>
                  <a:srgbClr val="000000"/>
                </a:solidFill>
              </a:rPr>
              <a:t>Waar op letten</a:t>
            </a:r>
          </a:p>
          <a:p>
            <a:r>
              <a:rPr lang="nl-NL" sz="2400" dirty="0">
                <a:solidFill>
                  <a:srgbClr val="000000"/>
                </a:solidFill>
              </a:rPr>
              <a:t>Waar zit de wond</a:t>
            </a:r>
          </a:p>
          <a:p>
            <a:r>
              <a:rPr lang="nl-NL" sz="2400" dirty="0">
                <a:solidFill>
                  <a:srgbClr val="000000"/>
                </a:solidFill>
              </a:rPr>
              <a:t>Bloeding, pulserend of niet pulserend</a:t>
            </a:r>
          </a:p>
          <a:p>
            <a:r>
              <a:rPr lang="nl-NL" sz="2400" dirty="0">
                <a:solidFill>
                  <a:srgbClr val="000000"/>
                </a:solidFill>
              </a:rPr>
              <a:t>Zenuwletsel</a:t>
            </a:r>
          </a:p>
          <a:p>
            <a:pPr lvl="1"/>
            <a:r>
              <a:rPr lang="nl-NL" sz="2000" dirty="0">
                <a:solidFill>
                  <a:srgbClr val="000000"/>
                </a:solidFill>
              </a:rPr>
              <a:t>Gevoelsstoornis</a:t>
            </a:r>
          </a:p>
          <a:p>
            <a:r>
              <a:rPr lang="nl-NL" sz="2400" dirty="0">
                <a:solidFill>
                  <a:srgbClr val="000000"/>
                </a:solidFill>
              </a:rPr>
              <a:t>Peesletsel</a:t>
            </a:r>
          </a:p>
          <a:p>
            <a:pPr lvl="1"/>
            <a:r>
              <a:rPr lang="nl-NL" sz="2000" dirty="0">
                <a:solidFill>
                  <a:srgbClr val="000000"/>
                </a:solidFill>
              </a:rPr>
              <a:t>Buig/Strek stoornis</a:t>
            </a:r>
          </a:p>
          <a:p>
            <a:r>
              <a:rPr lang="nl-NL" sz="2400" dirty="0">
                <a:solidFill>
                  <a:srgbClr val="000000"/>
                </a:solidFill>
              </a:rPr>
              <a:t>Gewrichtsletsel</a:t>
            </a:r>
          </a:p>
          <a:p>
            <a:pPr lvl="1"/>
            <a:r>
              <a:rPr lang="nl-NL" sz="2000" dirty="0" err="1">
                <a:solidFill>
                  <a:srgbClr val="000000"/>
                </a:solidFill>
              </a:rPr>
              <a:t>Gewrichts</a:t>
            </a:r>
            <a:r>
              <a:rPr lang="nl-NL" sz="2000" dirty="0">
                <a:solidFill>
                  <a:srgbClr val="000000"/>
                </a:solidFill>
              </a:rPr>
              <a:t> afhankelijk</a:t>
            </a:r>
          </a:p>
          <a:p>
            <a:r>
              <a:rPr lang="nl-NL" sz="2400" dirty="0">
                <a:solidFill>
                  <a:srgbClr val="000000"/>
                </a:solidFill>
              </a:rPr>
              <a:t>Botletsel</a:t>
            </a:r>
          </a:p>
        </p:txBody>
      </p:sp>
    </p:spTree>
    <p:extLst>
      <p:ext uri="{BB962C8B-B14F-4D97-AF65-F5344CB8AC3E}">
        <p14:creationId xmlns:p14="http://schemas.microsoft.com/office/powerpoint/2010/main" val="3184521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606DA1C-933B-2E4B-9CD1-F13A2CCAF241}"/>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Snijwonden</a:t>
            </a:r>
          </a:p>
        </p:txBody>
      </p:sp>
      <p:sp>
        <p:nvSpPr>
          <p:cNvPr id="3" name="Tijdelijke aanduiding voor inhoud 2">
            <a:extLst>
              <a:ext uri="{FF2B5EF4-FFF2-40B4-BE49-F238E27FC236}">
                <a16:creationId xmlns:a16="http://schemas.microsoft.com/office/drawing/2014/main" id="{BBFD3D41-C683-6B43-B132-A00AB93D4514}"/>
              </a:ext>
            </a:extLst>
          </p:cNvPr>
          <p:cNvSpPr>
            <a:spLocks noGrp="1"/>
          </p:cNvSpPr>
          <p:nvPr>
            <p:ph idx="1"/>
          </p:nvPr>
        </p:nvSpPr>
        <p:spPr>
          <a:xfrm>
            <a:off x="6090574" y="801866"/>
            <a:ext cx="5306084" cy="5230634"/>
          </a:xfrm>
        </p:spPr>
        <p:txBody>
          <a:bodyPr anchor="ctr">
            <a:normAutofit/>
          </a:bodyPr>
          <a:lstStyle/>
          <a:p>
            <a:pPr marL="0" indent="0">
              <a:buNone/>
            </a:pPr>
            <a:r>
              <a:rPr lang="nl-NL" sz="2400" b="1" dirty="0">
                <a:solidFill>
                  <a:srgbClr val="000000"/>
                </a:solidFill>
              </a:rPr>
              <a:t>Behandeling</a:t>
            </a:r>
          </a:p>
          <a:p>
            <a:r>
              <a:rPr lang="nl-NL" sz="2400" dirty="0">
                <a:solidFill>
                  <a:srgbClr val="000000"/>
                </a:solidFill>
              </a:rPr>
              <a:t>Slagaderlijke bloeding</a:t>
            </a:r>
          </a:p>
          <a:p>
            <a:pPr lvl="1"/>
            <a:r>
              <a:rPr lang="nl-NL" sz="2000" dirty="0">
                <a:solidFill>
                  <a:srgbClr val="000000"/>
                </a:solidFill>
              </a:rPr>
              <a:t>Tourniquet en verbinden</a:t>
            </a:r>
          </a:p>
          <a:p>
            <a:pPr lvl="1"/>
            <a:r>
              <a:rPr lang="nl-NL" sz="2000" dirty="0">
                <a:solidFill>
                  <a:srgbClr val="000000"/>
                </a:solidFill>
              </a:rPr>
              <a:t>Medische hulp inroepen</a:t>
            </a:r>
          </a:p>
          <a:p>
            <a:r>
              <a:rPr lang="nl-NL" sz="2400" dirty="0">
                <a:solidFill>
                  <a:srgbClr val="000000"/>
                </a:solidFill>
              </a:rPr>
              <a:t>Oppervlakkige wond</a:t>
            </a:r>
          </a:p>
          <a:p>
            <a:pPr lvl="1"/>
            <a:r>
              <a:rPr lang="nl-NL" sz="2000" dirty="0">
                <a:solidFill>
                  <a:srgbClr val="000000"/>
                </a:solidFill>
              </a:rPr>
              <a:t>Schoonspoelen onder stromend water</a:t>
            </a:r>
          </a:p>
          <a:p>
            <a:pPr lvl="1"/>
            <a:r>
              <a:rPr lang="nl-NL" sz="2000" dirty="0">
                <a:solidFill>
                  <a:srgbClr val="000000"/>
                </a:solidFill>
              </a:rPr>
              <a:t>Zichtbaar vuil verwijderen</a:t>
            </a:r>
          </a:p>
          <a:p>
            <a:pPr lvl="1"/>
            <a:r>
              <a:rPr lang="nl-NL" sz="2000" dirty="0">
                <a:solidFill>
                  <a:srgbClr val="000000"/>
                </a:solidFill>
              </a:rPr>
              <a:t>Hechtpleisters</a:t>
            </a:r>
          </a:p>
          <a:p>
            <a:pPr lvl="1"/>
            <a:r>
              <a:rPr lang="nl-NL" sz="2000" dirty="0">
                <a:solidFill>
                  <a:srgbClr val="000000"/>
                </a:solidFill>
              </a:rPr>
              <a:t>Verbinden / afdekpleister</a:t>
            </a:r>
          </a:p>
          <a:p>
            <a:r>
              <a:rPr lang="nl-NL" sz="2400" dirty="0">
                <a:solidFill>
                  <a:srgbClr val="000000"/>
                </a:solidFill>
              </a:rPr>
              <a:t>Wijkende wond</a:t>
            </a:r>
          </a:p>
          <a:p>
            <a:pPr lvl="1"/>
            <a:r>
              <a:rPr lang="nl-NL" sz="2000" dirty="0">
                <a:solidFill>
                  <a:srgbClr val="000000"/>
                </a:solidFill>
              </a:rPr>
              <a:t>Zelfde als oppervlakkige wond</a:t>
            </a:r>
          </a:p>
          <a:p>
            <a:pPr lvl="1"/>
            <a:r>
              <a:rPr lang="nl-NL" sz="2000" dirty="0" err="1">
                <a:solidFill>
                  <a:srgbClr val="000000"/>
                </a:solidFill>
              </a:rPr>
              <a:t>zn</a:t>
            </a:r>
            <a:r>
              <a:rPr lang="nl-NL" sz="2000" dirty="0">
                <a:solidFill>
                  <a:srgbClr val="000000"/>
                </a:solidFill>
              </a:rPr>
              <a:t> zelf sluiten met een huid </a:t>
            </a:r>
            <a:r>
              <a:rPr lang="nl-NL" sz="2000" dirty="0" err="1">
                <a:solidFill>
                  <a:srgbClr val="000000"/>
                </a:solidFill>
              </a:rPr>
              <a:t>staple</a:t>
            </a:r>
            <a:r>
              <a:rPr lang="nl-NL" sz="2000" dirty="0">
                <a:solidFill>
                  <a:srgbClr val="000000"/>
                </a:solidFill>
              </a:rPr>
              <a:t> apparaat.</a:t>
            </a:r>
          </a:p>
        </p:txBody>
      </p:sp>
    </p:spTree>
    <p:extLst>
      <p:ext uri="{BB962C8B-B14F-4D97-AF65-F5344CB8AC3E}">
        <p14:creationId xmlns:p14="http://schemas.microsoft.com/office/powerpoint/2010/main" val="2253692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9F6F198-165B-EE47-A5E3-A5431B03E395}"/>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Snijwond</a:t>
            </a:r>
          </a:p>
        </p:txBody>
      </p:sp>
      <p:pic>
        <p:nvPicPr>
          <p:cNvPr id="4" name="Onlinemedia 3" descr="Skin Stapler">
            <a:hlinkClick r:id="" action="ppaction://media"/>
            <a:extLst>
              <a:ext uri="{FF2B5EF4-FFF2-40B4-BE49-F238E27FC236}">
                <a16:creationId xmlns:a16="http://schemas.microsoft.com/office/drawing/2014/main" id="{BFD3A649-B2E6-AE43-B754-FAB123C9F444}"/>
              </a:ext>
            </a:extLst>
          </p:cNvPr>
          <p:cNvPicPr>
            <a:picLocks noGrp="1" noRot="1" noChangeAspect="1"/>
          </p:cNvPicPr>
          <p:nvPr>
            <p:ph idx="1"/>
            <a:videoFile r:link="rId1"/>
          </p:nvPr>
        </p:nvPicPr>
        <p:blipFill>
          <a:blip r:embed="rId4"/>
          <a:stretch>
            <a:fillRect/>
          </a:stretch>
        </p:blipFill>
        <p:spPr>
          <a:xfrm>
            <a:off x="6091238" y="1428750"/>
            <a:ext cx="5305425" cy="3976688"/>
          </a:xfrm>
          <a:prstGeom prst="rect">
            <a:avLst/>
          </a:prstGeom>
        </p:spPr>
      </p:pic>
    </p:spTree>
    <p:extLst>
      <p:ext uri="{BB962C8B-B14F-4D97-AF65-F5344CB8AC3E}">
        <p14:creationId xmlns:p14="http://schemas.microsoft.com/office/powerpoint/2010/main" val="3314024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FA33C9A-E920-5543-9698-17AD488B6399}"/>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Snijwond</a:t>
            </a:r>
          </a:p>
        </p:txBody>
      </p:sp>
      <p:sp>
        <p:nvSpPr>
          <p:cNvPr id="3" name="Tijdelijke aanduiding voor inhoud 2">
            <a:extLst>
              <a:ext uri="{FF2B5EF4-FFF2-40B4-BE49-F238E27FC236}">
                <a16:creationId xmlns:a16="http://schemas.microsoft.com/office/drawing/2014/main" id="{600B8C5D-63F0-7242-8C27-9F95F86E8C00}"/>
              </a:ext>
            </a:extLst>
          </p:cNvPr>
          <p:cNvSpPr>
            <a:spLocks noGrp="1"/>
          </p:cNvSpPr>
          <p:nvPr>
            <p:ph idx="1"/>
          </p:nvPr>
        </p:nvSpPr>
        <p:spPr>
          <a:xfrm>
            <a:off x="6090574" y="801866"/>
            <a:ext cx="5306084" cy="5230634"/>
          </a:xfrm>
        </p:spPr>
        <p:txBody>
          <a:bodyPr anchor="ctr">
            <a:normAutofit/>
          </a:bodyPr>
          <a:lstStyle/>
          <a:p>
            <a:pPr marL="0" indent="0">
              <a:buNone/>
            </a:pPr>
            <a:r>
              <a:rPr lang="nl-NL" sz="2400" b="1" dirty="0">
                <a:solidFill>
                  <a:srgbClr val="000000"/>
                </a:solidFill>
              </a:rPr>
              <a:t>Infectie</a:t>
            </a:r>
          </a:p>
          <a:p>
            <a:r>
              <a:rPr lang="nl-NL" sz="2400" dirty="0">
                <a:solidFill>
                  <a:srgbClr val="000000"/>
                </a:solidFill>
              </a:rPr>
              <a:t>Toenemende roodheid</a:t>
            </a:r>
          </a:p>
          <a:p>
            <a:r>
              <a:rPr lang="nl-NL" sz="2400" dirty="0">
                <a:solidFill>
                  <a:srgbClr val="000000"/>
                </a:solidFill>
              </a:rPr>
              <a:t>Warmte</a:t>
            </a:r>
          </a:p>
          <a:p>
            <a:r>
              <a:rPr lang="nl-NL" sz="2400" dirty="0">
                <a:solidFill>
                  <a:srgbClr val="000000"/>
                </a:solidFill>
              </a:rPr>
              <a:t>Pijn</a:t>
            </a:r>
          </a:p>
          <a:p>
            <a:r>
              <a:rPr lang="nl-NL" sz="2400" dirty="0">
                <a:solidFill>
                  <a:srgbClr val="000000"/>
                </a:solidFill>
              </a:rPr>
              <a:t>Pus</a:t>
            </a:r>
          </a:p>
          <a:p>
            <a:r>
              <a:rPr lang="nl-NL" sz="2400" dirty="0">
                <a:solidFill>
                  <a:srgbClr val="000000"/>
                </a:solidFill>
              </a:rPr>
              <a:t>Fluctuerende zwelling</a:t>
            </a:r>
          </a:p>
          <a:p>
            <a:pPr lvl="1"/>
            <a:r>
              <a:rPr lang="nl-NL" sz="2000" dirty="0">
                <a:solidFill>
                  <a:srgbClr val="000000"/>
                </a:solidFill>
              </a:rPr>
              <a:t>Ballonnetje met wat</a:t>
            </a:r>
          </a:p>
          <a:p>
            <a:r>
              <a:rPr lang="nl-NL" sz="2400" dirty="0">
                <a:solidFill>
                  <a:srgbClr val="000000"/>
                </a:solidFill>
              </a:rPr>
              <a:t>Necrose</a:t>
            </a:r>
          </a:p>
          <a:p>
            <a:r>
              <a:rPr lang="nl-NL" sz="2400" dirty="0">
                <a:solidFill>
                  <a:srgbClr val="000000"/>
                </a:solidFill>
              </a:rPr>
              <a:t>Koorts</a:t>
            </a:r>
          </a:p>
          <a:p>
            <a:r>
              <a:rPr lang="nl-NL" sz="2400" dirty="0">
                <a:solidFill>
                  <a:srgbClr val="000000"/>
                </a:solidFill>
              </a:rPr>
              <a:t>Zwelling</a:t>
            </a:r>
          </a:p>
        </p:txBody>
      </p:sp>
    </p:spTree>
    <p:extLst>
      <p:ext uri="{BB962C8B-B14F-4D97-AF65-F5344CB8AC3E}">
        <p14:creationId xmlns:p14="http://schemas.microsoft.com/office/powerpoint/2010/main" val="3536707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42446BE-A164-684F-97DB-086A1FE5FE0B}"/>
              </a:ext>
            </a:extLst>
          </p:cNvPr>
          <p:cNvPicPr>
            <a:picLocks noChangeAspect="1"/>
          </p:cNvPicPr>
          <p:nvPr/>
        </p:nvPicPr>
        <p:blipFill>
          <a:blip r:embed="rId3"/>
          <a:stretch>
            <a:fillRect/>
          </a:stretch>
        </p:blipFill>
        <p:spPr>
          <a:xfrm>
            <a:off x="695325" y="0"/>
            <a:ext cx="10801350" cy="6858000"/>
          </a:xfrm>
          <a:prstGeom prst="rect">
            <a:avLst/>
          </a:prstGeom>
        </p:spPr>
      </p:pic>
    </p:spTree>
    <p:extLst>
      <p:ext uri="{BB962C8B-B14F-4D97-AF65-F5344CB8AC3E}">
        <p14:creationId xmlns:p14="http://schemas.microsoft.com/office/powerpoint/2010/main" val="196301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el 1">
            <a:extLst>
              <a:ext uri="{FF2B5EF4-FFF2-40B4-BE49-F238E27FC236}">
                <a16:creationId xmlns:a16="http://schemas.microsoft.com/office/drawing/2014/main" id="{895438EA-0D3A-5A49-9965-5CAA290C0D6B}"/>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kern="1200">
                <a:solidFill>
                  <a:srgbClr val="FFFFFF"/>
                </a:solidFill>
                <a:latin typeface="+mj-lt"/>
                <a:ea typeface="+mj-ea"/>
                <a:cs typeface="+mj-cs"/>
              </a:rPr>
              <a:t>Brandwonden</a:t>
            </a:r>
          </a:p>
        </p:txBody>
      </p:sp>
    </p:spTree>
    <p:extLst>
      <p:ext uri="{BB962C8B-B14F-4D97-AF65-F5344CB8AC3E}">
        <p14:creationId xmlns:p14="http://schemas.microsoft.com/office/powerpoint/2010/main" val="2858928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046703F-8854-4342-981B-0E32CC52CA71}"/>
              </a:ext>
            </a:extLst>
          </p:cNvPr>
          <p:cNvSpPr>
            <a:spLocks noGrp="1"/>
          </p:cNvSpPr>
          <p:nvPr>
            <p:ph type="title"/>
          </p:nvPr>
        </p:nvSpPr>
        <p:spPr>
          <a:xfrm>
            <a:off x="640079" y="2053641"/>
            <a:ext cx="3669161" cy="2760098"/>
          </a:xfrm>
        </p:spPr>
        <p:txBody>
          <a:bodyPr>
            <a:normAutofit/>
          </a:bodyPr>
          <a:lstStyle/>
          <a:p>
            <a:r>
              <a:rPr lang="nl-NL">
                <a:solidFill>
                  <a:srgbClr val="FFFFFF"/>
                </a:solidFill>
              </a:rPr>
              <a:t>Brandwonden</a:t>
            </a:r>
          </a:p>
        </p:txBody>
      </p:sp>
      <p:sp>
        <p:nvSpPr>
          <p:cNvPr id="3" name="Tijdelijke aanduiding voor inhoud 2">
            <a:extLst>
              <a:ext uri="{FF2B5EF4-FFF2-40B4-BE49-F238E27FC236}">
                <a16:creationId xmlns:a16="http://schemas.microsoft.com/office/drawing/2014/main" id="{516D01C3-0B99-6446-A2E4-E3D534A9E549}"/>
              </a:ext>
            </a:extLst>
          </p:cNvPr>
          <p:cNvSpPr>
            <a:spLocks noGrp="1"/>
          </p:cNvSpPr>
          <p:nvPr>
            <p:ph idx="1"/>
          </p:nvPr>
        </p:nvSpPr>
        <p:spPr>
          <a:xfrm>
            <a:off x="6090574" y="801866"/>
            <a:ext cx="5306084" cy="5230634"/>
          </a:xfrm>
        </p:spPr>
        <p:txBody>
          <a:bodyPr anchor="ctr">
            <a:normAutofit/>
          </a:bodyPr>
          <a:lstStyle/>
          <a:p>
            <a:r>
              <a:rPr lang="nl-NL" sz="2400">
                <a:solidFill>
                  <a:srgbClr val="000000"/>
                </a:solidFill>
              </a:rPr>
              <a:t>3 gradaties</a:t>
            </a:r>
          </a:p>
          <a:p>
            <a:pPr lvl="1"/>
            <a:r>
              <a:rPr lang="nl-NL">
                <a:solidFill>
                  <a:srgbClr val="000000"/>
                </a:solidFill>
              </a:rPr>
              <a:t>1</a:t>
            </a:r>
            <a:r>
              <a:rPr lang="nl-NL" baseline="30000">
                <a:solidFill>
                  <a:srgbClr val="000000"/>
                </a:solidFill>
              </a:rPr>
              <a:t>e</a:t>
            </a:r>
            <a:r>
              <a:rPr lang="nl-NL">
                <a:solidFill>
                  <a:srgbClr val="000000"/>
                </a:solidFill>
              </a:rPr>
              <a:t> graad</a:t>
            </a:r>
          </a:p>
          <a:p>
            <a:pPr lvl="1"/>
            <a:r>
              <a:rPr lang="nl-NL">
                <a:solidFill>
                  <a:srgbClr val="000000"/>
                </a:solidFill>
              </a:rPr>
              <a:t>2e graad</a:t>
            </a:r>
          </a:p>
          <a:p>
            <a:pPr lvl="1"/>
            <a:r>
              <a:rPr lang="nl-NL">
                <a:solidFill>
                  <a:srgbClr val="000000"/>
                </a:solidFill>
              </a:rPr>
              <a:t>3</a:t>
            </a:r>
            <a:r>
              <a:rPr lang="nl-NL" baseline="30000">
                <a:solidFill>
                  <a:srgbClr val="000000"/>
                </a:solidFill>
              </a:rPr>
              <a:t>e</a:t>
            </a:r>
            <a:r>
              <a:rPr lang="nl-NL">
                <a:solidFill>
                  <a:srgbClr val="000000"/>
                </a:solidFill>
              </a:rPr>
              <a:t> graad</a:t>
            </a:r>
          </a:p>
          <a:p>
            <a:r>
              <a:rPr lang="nl-NL" sz="2400">
                <a:solidFill>
                  <a:srgbClr val="000000"/>
                </a:solidFill>
              </a:rPr>
              <a:t>Verwijder niet aan de verbrande huid zittende kleding en sieraden</a:t>
            </a:r>
          </a:p>
          <a:p>
            <a:r>
              <a:rPr lang="nl-NL" sz="2400">
                <a:solidFill>
                  <a:srgbClr val="000000"/>
                </a:solidFill>
              </a:rPr>
              <a:t>Koel met lauw stromend water gedurende 10-20 min (liefst 20)</a:t>
            </a:r>
          </a:p>
          <a:p>
            <a:r>
              <a:rPr lang="nl-NL" sz="2400">
                <a:solidFill>
                  <a:srgbClr val="000000"/>
                </a:solidFill>
              </a:rPr>
              <a:t>Smeer niets op de wond</a:t>
            </a:r>
          </a:p>
          <a:p>
            <a:r>
              <a:rPr lang="nl-NL" sz="2400">
                <a:solidFill>
                  <a:srgbClr val="000000"/>
                </a:solidFill>
              </a:rPr>
              <a:t>Bij baby of kleuter, na koelen, zeer laag drempelig contact met een arts opnemen.</a:t>
            </a:r>
          </a:p>
          <a:p>
            <a:endParaRPr lang="nl-NL" sz="2400">
              <a:solidFill>
                <a:srgbClr val="000000"/>
              </a:solidFill>
            </a:endParaRPr>
          </a:p>
        </p:txBody>
      </p:sp>
    </p:spTree>
    <p:extLst>
      <p:ext uri="{BB962C8B-B14F-4D97-AF65-F5344CB8AC3E}">
        <p14:creationId xmlns:p14="http://schemas.microsoft.com/office/powerpoint/2010/main" val="3956889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el 1">
            <a:extLst>
              <a:ext uri="{FF2B5EF4-FFF2-40B4-BE49-F238E27FC236}">
                <a16:creationId xmlns:a16="http://schemas.microsoft.com/office/drawing/2014/main" id="{CC912D07-B791-AD41-8395-24B9A821E5F2}"/>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a:solidFill>
                  <a:srgbClr val="FFFFFF"/>
                </a:solidFill>
                <a:latin typeface="+mj-lt"/>
                <a:ea typeface="+mj-ea"/>
                <a:cs typeface="+mj-cs"/>
              </a:rPr>
              <a:t>Pijnstilling</a:t>
            </a:r>
          </a:p>
        </p:txBody>
      </p:sp>
      <p:pic>
        <p:nvPicPr>
          <p:cNvPr id="13" name="Picture 12">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205651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0D212B1-25B5-5A48-966E-39456AE409DE}"/>
              </a:ext>
            </a:extLst>
          </p:cNvPr>
          <p:cNvSpPr>
            <a:spLocks noGrp="1"/>
          </p:cNvSpPr>
          <p:nvPr>
            <p:ph type="title"/>
          </p:nvPr>
        </p:nvSpPr>
        <p:spPr>
          <a:xfrm>
            <a:off x="640079" y="2053641"/>
            <a:ext cx="3669161" cy="2760098"/>
          </a:xfrm>
        </p:spPr>
        <p:txBody>
          <a:bodyPr>
            <a:normAutofit/>
          </a:bodyPr>
          <a:lstStyle/>
          <a:p>
            <a:r>
              <a:rPr lang="nl-NL">
                <a:solidFill>
                  <a:srgbClr val="FFFFFF"/>
                </a:solidFill>
              </a:rPr>
              <a:t>Pijnstilling</a:t>
            </a:r>
          </a:p>
        </p:txBody>
      </p:sp>
      <p:sp>
        <p:nvSpPr>
          <p:cNvPr id="3" name="Tijdelijke aanduiding voor inhoud 2">
            <a:extLst>
              <a:ext uri="{FF2B5EF4-FFF2-40B4-BE49-F238E27FC236}">
                <a16:creationId xmlns:a16="http://schemas.microsoft.com/office/drawing/2014/main" id="{C789F721-91D4-2543-B317-E9FA20704F40}"/>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3 Categorieën</a:t>
            </a:r>
          </a:p>
          <a:p>
            <a:pPr lvl="1"/>
            <a:r>
              <a:rPr lang="nl-NL" dirty="0">
                <a:solidFill>
                  <a:srgbClr val="000000"/>
                </a:solidFill>
              </a:rPr>
              <a:t>Paracetamol</a:t>
            </a:r>
          </a:p>
          <a:p>
            <a:pPr lvl="1"/>
            <a:r>
              <a:rPr lang="nl-NL" dirty="0">
                <a:solidFill>
                  <a:srgbClr val="000000"/>
                </a:solidFill>
              </a:rPr>
              <a:t>NSAID (non-</a:t>
            </a:r>
            <a:r>
              <a:rPr lang="nl-NL" dirty="0" err="1">
                <a:solidFill>
                  <a:srgbClr val="000000"/>
                </a:solidFill>
              </a:rPr>
              <a:t>steroidal</a:t>
            </a:r>
            <a:r>
              <a:rPr lang="nl-NL" dirty="0">
                <a:solidFill>
                  <a:srgbClr val="000000"/>
                </a:solidFill>
              </a:rPr>
              <a:t> anti-</a:t>
            </a:r>
            <a:r>
              <a:rPr lang="nl-NL" dirty="0" err="1">
                <a:solidFill>
                  <a:srgbClr val="000000"/>
                </a:solidFill>
              </a:rPr>
              <a:t>inflammatory</a:t>
            </a:r>
            <a:r>
              <a:rPr lang="nl-NL" dirty="0">
                <a:solidFill>
                  <a:srgbClr val="000000"/>
                </a:solidFill>
              </a:rPr>
              <a:t> drugs, </a:t>
            </a:r>
            <a:r>
              <a:rPr lang="nl-NL" dirty="0" err="1">
                <a:solidFill>
                  <a:srgbClr val="000000"/>
                </a:solidFill>
              </a:rPr>
              <a:t>prostagladinesynthetaseremmers</a:t>
            </a:r>
            <a:r>
              <a:rPr lang="nl-NL" dirty="0">
                <a:solidFill>
                  <a:srgbClr val="000000"/>
                </a:solidFill>
              </a:rPr>
              <a:t>)</a:t>
            </a:r>
          </a:p>
          <a:p>
            <a:pPr lvl="1"/>
            <a:r>
              <a:rPr lang="nl-NL" dirty="0">
                <a:solidFill>
                  <a:srgbClr val="000000"/>
                </a:solidFill>
              </a:rPr>
              <a:t>Morfinemimetica</a:t>
            </a:r>
          </a:p>
          <a:p>
            <a:endParaRPr lang="nl-NL" sz="2400" dirty="0">
              <a:solidFill>
                <a:srgbClr val="000000"/>
              </a:solidFill>
            </a:endParaRPr>
          </a:p>
        </p:txBody>
      </p:sp>
    </p:spTree>
    <p:extLst>
      <p:ext uri="{BB962C8B-B14F-4D97-AF65-F5344CB8AC3E}">
        <p14:creationId xmlns:p14="http://schemas.microsoft.com/office/powerpoint/2010/main" val="3328056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80894CF-A684-A14E-8F25-0F9822BD648C}"/>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Pijnstilling</a:t>
            </a:r>
          </a:p>
        </p:txBody>
      </p:sp>
      <p:sp>
        <p:nvSpPr>
          <p:cNvPr id="3" name="Tijdelijke aanduiding voor inhoud 2">
            <a:extLst>
              <a:ext uri="{FF2B5EF4-FFF2-40B4-BE49-F238E27FC236}">
                <a16:creationId xmlns:a16="http://schemas.microsoft.com/office/drawing/2014/main" id="{56E3AB19-2DF4-B844-BAC0-228B9E25245C}"/>
              </a:ext>
            </a:extLst>
          </p:cNvPr>
          <p:cNvSpPr>
            <a:spLocks noGrp="1"/>
          </p:cNvSpPr>
          <p:nvPr>
            <p:ph idx="1"/>
          </p:nvPr>
        </p:nvSpPr>
        <p:spPr>
          <a:xfrm>
            <a:off x="6090574" y="801866"/>
            <a:ext cx="5306084" cy="5230634"/>
          </a:xfrm>
        </p:spPr>
        <p:txBody>
          <a:bodyPr anchor="ctr">
            <a:normAutofit/>
          </a:bodyPr>
          <a:lstStyle/>
          <a:p>
            <a:pPr marL="0" indent="0">
              <a:buNone/>
            </a:pPr>
            <a:r>
              <a:rPr lang="nl-NL" sz="2400" dirty="0">
                <a:solidFill>
                  <a:srgbClr val="000000"/>
                </a:solidFill>
              </a:rPr>
              <a:t>Paracetamol</a:t>
            </a:r>
          </a:p>
        </p:txBody>
      </p:sp>
    </p:spTree>
    <p:extLst>
      <p:ext uri="{BB962C8B-B14F-4D97-AF65-F5344CB8AC3E}">
        <p14:creationId xmlns:p14="http://schemas.microsoft.com/office/powerpoint/2010/main" val="3174868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ABB26B7-5DAF-6B4B-AE0F-0E8541874A65}"/>
              </a:ext>
            </a:extLst>
          </p:cNvPr>
          <p:cNvSpPr>
            <a:spLocks noGrp="1"/>
          </p:cNvSpPr>
          <p:nvPr>
            <p:ph type="title"/>
          </p:nvPr>
        </p:nvSpPr>
        <p:spPr>
          <a:xfrm>
            <a:off x="640079" y="2053641"/>
            <a:ext cx="3669161" cy="2760098"/>
          </a:xfrm>
        </p:spPr>
        <p:txBody>
          <a:bodyPr>
            <a:normAutofit/>
          </a:bodyPr>
          <a:lstStyle/>
          <a:p>
            <a:r>
              <a:rPr lang="nl-NL">
                <a:solidFill>
                  <a:srgbClr val="FFFFFF"/>
                </a:solidFill>
              </a:rPr>
              <a:t>Pijnstilling</a:t>
            </a:r>
          </a:p>
        </p:txBody>
      </p:sp>
      <p:sp>
        <p:nvSpPr>
          <p:cNvPr id="3" name="Tijdelijke aanduiding voor inhoud 2">
            <a:extLst>
              <a:ext uri="{FF2B5EF4-FFF2-40B4-BE49-F238E27FC236}">
                <a16:creationId xmlns:a16="http://schemas.microsoft.com/office/drawing/2014/main" id="{3E2D654F-4650-6144-B8A1-7987B35747D2}"/>
              </a:ext>
            </a:extLst>
          </p:cNvPr>
          <p:cNvSpPr>
            <a:spLocks noGrp="1"/>
          </p:cNvSpPr>
          <p:nvPr>
            <p:ph idx="1"/>
          </p:nvPr>
        </p:nvSpPr>
        <p:spPr>
          <a:xfrm>
            <a:off x="6090574" y="801866"/>
            <a:ext cx="5306084" cy="5230634"/>
          </a:xfrm>
        </p:spPr>
        <p:txBody>
          <a:bodyPr anchor="ctr">
            <a:normAutofit/>
          </a:bodyPr>
          <a:lstStyle/>
          <a:p>
            <a:pPr marL="0" indent="0">
              <a:buNone/>
            </a:pPr>
            <a:r>
              <a:rPr lang="nl-NL" sz="2400" b="1" dirty="0">
                <a:solidFill>
                  <a:srgbClr val="000000"/>
                </a:solidFill>
              </a:rPr>
              <a:t>NSAID</a:t>
            </a:r>
          </a:p>
          <a:p>
            <a:r>
              <a:rPr lang="nl-NL" sz="2400" dirty="0">
                <a:solidFill>
                  <a:srgbClr val="000000"/>
                </a:solidFill>
              </a:rPr>
              <a:t>Werking NSAID</a:t>
            </a:r>
          </a:p>
          <a:p>
            <a:r>
              <a:rPr lang="nl-NL" sz="2400" dirty="0">
                <a:solidFill>
                  <a:srgbClr val="000000"/>
                </a:solidFill>
              </a:rPr>
              <a:t>Bijwerkingen</a:t>
            </a:r>
          </a:p>
          <a:p>
            <a:r>
              <a:rPr lang="nl-NL" sz="2400" dirty="0">
                <a:solidFill>
                  <a:srgbClr val="000000"/>
                </a:solidFill>
              </a:rPr>
              <a:t>Let op!!</a:t>
            </a:r>
          </a:p>
          <a:p>
            <a:pPr lvl="1"/>
            <a:r>
              <a:rPr lang="nl-NL" dirty="0">
                <a:solidFill>
                  <a:srgbClr val="000000"/>
                </a:solidFill>
              </a:rPr>
              <a:t>Nierfunctie</a:t>
            </a:r>
          </a:p>
          <a:p>
            <a:pPr lvl="1"/>
            <a:r>
              <a:rPr lang="nl-NL" dirty="0">
                <a:solidFill>
                  <a:srgbClr val="000000"/>
                </a:solidFill>
              </a:rPr>
              <a:t>Interacties</a:t>
            </a:r>
          </a:p>
          <a:p>
            <a:r>
              <a:rPr lang="nl-NL" sz="2400" dirty="0">
                <a:solidFill>
                  <a:srgbClr val="000000"/>
                </a:solidFill>
              </a:rPr>
              <a:t>Ouderen en bij medicijngebruik, raadpleeg je (huis)arts</a:t>
            </a:r>
          </a:p>
        </p:txBody>
      </p:sp>
    </p:spTree>
    <p:extLst>
      <p:ext uri="{BB962C8B-B14F-4D97-AF65-F5344CB8AC3E}">
        <p14:creationId xmlns:p14="http://schemas.microsoft.com/office/powerpoint/2010/main" val="2922945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1AC17F4-36EF-004E-B43D-4746A52DDE05}"/>
              </a:ext>
            </a:extLst>
          </p:cNvPr>
          <p:cNvSpPr>
            <a:spLocks noGrp="1"/>
          </p:cNvSpPr>
          <p:nvPr>
            <p:ph type="title"/>
          </p:nvPr>
        </p:nvSpPr>
        <p:spPr>
          <a:xfrm>
            <a:off x="640079" y="2053641"/>
            <a:ext cx="3669161" cy="2760098"/>
          </a:xfrm>
        </p:spPr>
        <p:txBody>
          <a:bodyPr>
            <a:normAutofit/>
          </a:bodyPr>
          <a:lstStyle/>
          <a:p>
            <a:r>
              <a:rPr lang="nl-NL">
                <a:solidFill>
                  <a:srgbClr val="FFFFFF"/>
                </a:solidFill>
              </a:rPr>
              <a:t>Pijnstilling</a:t>
            </a:r>
          </a:p>
        </p:txBody>
      </p:sp>
      <p:sp>
        <p:nvSpPr>
          <p:cNvPr id="3" name="Tijdelijke aanduiding voor inhoud 2">
            <a:extLst>
              <a:ext uri="{FF2B5EF4-FFF2-40B4-BE49-F238E27FC236}">
                <a16:creationId xmlns:a16="http://schemas.microsoft.com/office/drawing/2014/main" id="{D1849F95-A9B3-E347-85B6-13EB2F95C34C}"/>
              </a:ext>
            </a:extLst>
          </p:cNvPr>
          <p:cNvSpPr>
            <a:spLocks noGrp="1"/>
          </p:cNvSpPr>
          <p:nvPr>
            <p:ph idx="1"/>
          </p:nvPr>
        </p:nvSpPr>
        <p:spPr>
          <a:xfrm>
            <a:off x="6090574" y="801866"/>
            <a:ext cx="5306084" cy="5230634"/>
          </a:xfrm>
        </p:spPr>
        <p:txBody>
          <a:bodyPr anchor="ctr">
            <a:normAutofit/>
          </a:bodyPr>
          <a:lstStyle/>
          <a:p>
            <a:pPr marL="0" indent="0">
              <a:buNone/>
            </a:pPr>
            <a:r>
              <a:rPr lang="nl-NL" sz="2400" b="1" dirty="0">
                <a:solidFill>
                  <a:srgbClr val="000000"/>
                </a:solidFill>
              </a:rPr>
              <a:t>Morfine</a:t>
            </a:r>
          </a:p>
          <a:p>
            <a:r>
              <a:rPr lang="nl-NL" sz="2400" dirty="0">
                <a:solidFill>
                  <a:srgbClr val="000000"/>
                </a:solidFill>
              </a:rPr>
              <a:t>Werking</a:t>
            </a:r>
          </a:p>
          <a:p>
            <a:r>
              <a:rPr lang="nl-NL" sz="2400" dirty="0">
                <a:solidFill>
                  <a:srgbClr val="000000"/>
                </a:solidFill>
              </a:rPr>
              <a:t>Bijwerkingen</a:t>
            </a:r>
          </a:p>
          <a:p>
            <a:pPr lvl="1"/>
            <a:r>
              <a:rPr lang="nl-NL" sz="2000" dirty="0">
                <a:solidFill>
                  <a:srgbClr val="000000"/>
                </a:solidFill>
              </a:rPr>
              <a:t>Suf / traag</a:t>
            </a:r>
          </a:p>
          <a:p>
            <a:pPr lvl="1"/>
            <a:r>
              <a:rPr lang="nl-NL" sz="2000" dirty="0">
                <a:solidFill>
                  <a:srgbClr val="000000"/>
                </a:solidFill>
              </a:rPr>
              <a:t>Misselijkheid</a:t>
            </a:r>
          </a:p>
          <a:p>
            <a:pPr lvl="1"/>
            <a:r>
              <a:rPr lang="nl-NL" sz="2000" dirty="0">
                <a:solidFill>
                  <a:srgbClr val="000000"/>
                </a:solidFill>
              </a:rPr>
              <a:t>Obstipatie</a:t>
            </a:r>
          </a:p>
          <a:p>
            <a:pPr lvl="1"/>
            <a:r>
              <a:rPr lang="nl-NL" sz="2000" dirty="0">
                <a:solidFill>
                  <a:srgbClr val="000000"/>
                </a:solidFill>
              </a:rPr>
              <a:t>Verslavend</a:t>
            </a:r>
          </a:p>
          <a:p>
            <a:endParaRPr lang="nl-NL" sz="2400" dirty="0">
              <a:solidFill>
                <a:srgbClr val="000000"/>
              </a:solidFill>
            </a:endParaRPr>
          </a:p>
        </p:txBody>
      </p:sp>
    </p:spTree>
    <p:extLst>
      <p:ext uri="{BB962C8B-B14F-4D97-AF65-F5344CB8AC3E}">
        <p14:creationId xmlns:p14="http://schemas.microsoft.com/office/powerpoint/2010/main" val="4068336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el 1">
            <a:extLst>
              <a:ext uri="{FF2B5EF4-FFF2-40B4-BE49-F238E27FC236}">
                <a16:creationId xmlns:a16="http://schemas.microsoft.com/office/drawing/2014/main" id="{C1A1BA7E-8F25-6748-A2D7-621F4C6D6D47}"/>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kern="1200">
                <a:solidFill>
                  <a:srgbClr val="FFFFFF"/>
                </a:solidFill>
                <a:latin typeface="+mj-lt"/>
                <a:ea typeface="+mj-ea"/>
                <a:cs typeface="+mj-cs"/>
              </a:rPr>
              <a:t>Hartinfarct</a:t>
            </a:r>
          </a:p>
        </p:txBody>
      </p:sp>
    </p:spTree>
    <p:extLst>
      <p:ext uri="{BB962C8B-B14F-4D97-AF65-F5344CB8AC3E}">
        <p14:creationId xmlns:p14="http://schemas.microsoft.com/office/powerpoint/2010/main" val="1477471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89637-DC04-DC47-B5C7-6C656D113E86}"/>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Hartinfarct</a:t>
            </a:r>
          </a:p>
        </p:txBody>
      </p:sp>
      <p:sp>
        <p:nvSpPr>
          <p:cNvPr id="3" name="Tijdelijke aanduiding voor inhoud 2">
            <a:extLst>
              <a:ext uri="{FF2B5EF4-FFF2-40B4-BE49-F238E27FC236}">
                <a16:creationId xmlns:a16="http://schemas.microsoft.com/office/drawing/2014/main" id="{206A1640-CF34-C348-8CF6-400A9BD71D5E}"/>
              </a:ext>
            </a:extLst>
          </p:cNvPr>
          <p:cNvSpPr>
            <a:spLocks noGrp="1"/>
          </p:cNvSpPr>
          <p:nvPr>
            <p:ph idx="1"/>
          </p:nvPr>
        </p:nvSpPr>
        <p:spPr>
          <a:xfrm>
            <a:off x="6090574" y="801866"/>
            <a:ext cx="5306084" cy="5230634"/>
          </a:xfrm>
        </p:spPr>
        <p:txBody>
          <a:bodyPr anchor="ctr">
            <a:normAutofit fontScale="92500" lnSpcReduction="20000"/>
          </a:bodyPr>
          <a:lstStyle/>
          <a:p>
            <a:r>
              <a:rPr lang="nl-NL" sz="2400" dirty="0">
                <a:solidFill>
                  <a:srgbClr val="000000"/>
                </a:solidFill>
              </a:rPr>
              <a:t>Zuurstof gebrek van de hartspier dat tot afsterven van stukje spierweefsel lijdt.</a:t>
            </a:r>
          </a:p>
          <a:p>
            <a:r>
              <a:rPr lang="nl-NL" sz="2400" dirty="0">
                <a:solidFill>
                  <a:srgbClr val="000000"/>
                </a:solidFill>
              </a:rPr>
              <a:t>Bloedpropje</a:t>
            </a:r>
          </a:p>
          <a:p>
            <a:r>
              <a:rPr lang="nl-NL" sz="2400" dirty="0">
                <a:solidFill>
                  <a:srgbClr val="000000"/>
                </a:solidFill>
              </a:rPr>
              <a:t>Vaatvernauwing welke stolling opwekt</a:t>
            </a:r>
          </a:p>
          <a:p>
            <a:pPr marL="0" indent="0">
              <a:buNone/>
            </a:pPr>
            <a:endParaRPr lang="nl-NL" sz="2400" dirty="0">
              <a:solidFill>
                <a:srgbClr val="000000"/>
              </a:solidFill>
            </a:endParaRPr>
          </a:p>
          <a:p>
            <a:pPr marL="0" indent="0">
              <a:buNone/>
            </a:pPr>
            <a:r>
              <a:rPr lang="nl-NL" sz="2400" dirty="0">
                <a:solidFill>
                  <a:srgbClr val="000000"/>
                </a:solidFill>
              </a:rPr>
              <a:t>Geen duidelijke definitie</a:t>
            </a:r>
          </a:p>
          <a:p>
            <a:r>
              <a:rPr lang="nl-NL" sz="2400" dirty="0">
                <a:solidFill>
                  <a:srgbClr val="000000"/>
                </a:solidFill>
              </a:rPr>
              <a:t>1,9:1000 mannen</a:t>
            </a:r>
          </a:p>
          <a:p>
            <a:r>
              <a:rPr lang="nl-NL" sz="2400" dirty="0">
                <a:solidFill>
                  <a:srgbClr val="000000"/>
                </a:solidFill>
              </a:rPr>
              <a:t>1,7:1000 vrouwen</a:t>
            </a:r>
          </a:p>
          <a:p>
            <a:pPr marL="0" indent="0">
              <a:buNone/>
            </a:pPr>
            <a:endParaRPr lang="nl-NL" sz="2400" dirty="0">
              <a:solidFill>
                <a:srgbClr val="000000"/>
              </a:solidFill>
            </a:endParaRPr>
          </a:p>
          <a:p>
            <a:r>
              <a:rPr lang="nl-NL" sz="2400" dirty="0">
                <a:solidFill>
                  <a:srgbClr val="000000"/>
                </a:solidFill>
              </a:rPr>
              <a:t>2010 6823 overlijdens</a:t>
            </a:r>
          </a:p>
          <a:p>
            <a:r>
              <a:rPr lang="nl-NL" sz="2400" dirty="0">
                <a:solidFill>
                  <a:srgbClr val="000000"/>
                </a:solidFill>
              </a:rPr>
              <a:t>1972 overleed 21% </a:t>
            </a:r>
            <a:r>
              <a:rPr lang="nl-NL" sz="2400" dirty="0" err="1">
                <a:solidFill>
                  <a:srgbClr val="000000"/>
                </a:solidFill>
              </a:rPr>
              <a:t>agv</a:t>
            </a:r>
            <a:r>
              <a:rPr lang="nl-NL" sz="2400" dirty="0">
                <a:solidFill>
                  <a:srgbClr val="000000"/>
                </a:solidFill>
              </a:rPr>
              <a:t> hartinfarct</a:t>
            </a:r>
          </a:p>
          <a:p>
            <a:r>
              <a:rPr lang="nl-NL" sz="2400" dirty="0">
                <a:solidFill>
                  <a:srgbClr val="000000"/>
                </a:solidFill>
              </a:rPr>
              <a:t>2008 overleed 7% </a:t>
            </a:r>
            <a:r>
              <a:rPr lang="nl-NL" sz="2400" dirty="0" err="1">
                <a:solidFill>
                  <a:srgbClr val="000000"/>
                </a:solidFill>
              </a:rPr>
              <a:t>agv</a:t>
            </a:r>
            <a:r>
              <a:rPr lang="nl-NL" sz="2400" dirty="0">
                <a:solidFill>
                  <a:srgbClr val="000000"/>
                </a:solidFill>
              </a:rPr>
              <a:t> hartinfarct</a:t>
            </a:r>
          </a:p>
          <a:p>
            <a:pPr lvl="1"/>
            <a:r>
              <a:rPr lang="nl-NL" dirty="0">
                <a:solidFill>
                  <a:srgbClr val="000000"/>
                </a:solidFill>
              </a:rPr>
              <a:t>6% mannen</a:t>
            </a:r>
          </a:p>
          <a:p>
            <a:pPr lvl="1"/>
            <a:r>
              <a:rPr lang="nl-NL" dirty="0">
                <a:solidFill>
                  <a:srgbClr val="000000"/>
                </a:solidFill>
              </a:rPr>
              <a:t>8% vrouwen </a:t>
            </a:r>
          </a:p>
        </p:txBody>
      </p:sp>
    </p:spTree>
    <p:extLst>
      <p:ext uri="{BB962C8B-B14F-4D97-AF65-F5344CB8AC3E}">
        <p14:creationId xmlns:p14="http://schemas.microsoft.com/office/powerpoint/2010/main" val="1935676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41ED9A6-FE2A-894B-89F3-6CB6572CEB2E}"/>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Hartinfarct</a:t>
            </a:r>
          </a:p>
        </p:txBody>
      </p:sp>
      <p:sp>
        <p:nvSpPr>
          <p:cNvPr id="3" name="Tijdelijke aanduiding voor inhoud 2">
            <a:extLst>
              <a:ext uri="{FF2B5EF4-FFF2-40B4-BE49-F238E27FC236}">
                <a16:creationId xmlns:a16="http://schemas.microsoft.com/office/drawing/2014/main" id="{11A319C9-0271-A041-BF6D-C40BDE290CC0}"/>
              </a:ext>
            </a:extLst>
          </p:cNvPr>
          <p:cNvSpPr>
            <a:spLocks noGrp="1"/>
          </p:cNvSpPr>
          <p:nvPr>
            <p:ph idx="1"/>
          </p:nvPr>
        </p:nvSpPr>
        <p:spPr>
          <a:xfrm>
            <a:off x="6090574" y="801866"/>
            <a:ext cx="5306084" cy="5230634"/>
          </a:xfrm>
        </p:spPr>
        <p:txBody>
          <a:bodyPr anchor="ctr">
            <a:normAutofit lnSpcReduction="10000"/>
          </a:bodyPr>
          <a:lstStyle/>
          <a:p>
            <a:pPr marL="0" indent="0">
              <a:buNone/>
            </a:pPr>
            <a:r>
              <a:rPr lang="nl-NL" sz="2400" dirty="0">
                <a:solidFill>
                  <a:srgbClr val="000000"/>
                </a:solidFill>
              </a:rPr>
              <a:t>Risicofactoren</a:t>
            </a:r>
          </a:p>
          <a:p>
            <a:endParaRPr lang="nl-NL" sz="2400" dirty="0">
              <a:solidFill>
                <a:srgbClr val="000000"/>
              </a:solidFill>
            </a:endParaRPr>
          </a:p>
          <a:p>
            <a:r>
              <a:rPr lang="nl-NL" sz="2400" dirty="0">
                <a:solidFill>
                  <a:srgbClr val="000000"/>
                </a:solidFill>
              </a:rPr>
              <a:t>ROKEN</a:t>
            </a:r>
          </a:p>
          <a:p>
            <a:r>
              <a:rPr lang="nl-NL" sz="2400" dirty="0">
                <a:solidFill>
                  <a:srgbClr val="000000"/>
                </a:solidFill>
              </a:rPr>
              <a:t>Leeftijd</a:t>
            </a:r>
          </a:p>
          <a:p>
            <a:r>
              <a:rPr lang="nl-NL" sz="2400" dirty="0">
                <a:solidFill>
                  <a:srgbClr val="000000"/>
                </a:solidFill>
              </a:rPr>
              <a:t>Erfelijkheid</a:t>
            </a:r>
          </a:p>
          <a:p>
            <a:r>
              <a:rPr lang="nl-NL" sz="2400" dirty="0">
                <a:solidFill>
                  <a:srgbClr val="000000"/>
                </a:solidFill>
              </a:rPr>
              <a:t>Postmenopauzaal</a:t>
            </a:r>
          </a:p>
          <a:p>
            <a:r>
              <a:rPr lang="nl-NL" sz="2400" dirty="0">
                <a:solidFill>
                  <a:srgbClr val="000000"/>
                </a:solidFill>
              </a:rPr>
              <a:t>Suikerziekte</a:t>
            </a:r>
          </a:p>
          <a:p>
            <a:r>
              <a:rPr lang="nl-NL" sz="2400" dirty="0">
                <a:solidFill>
                  <a:srgbClr val="000000"/>
                </a:solidFill>
              </a:rPr>
              <a:t>Hoog cholesterol</a:t>
            </a:r>
          </a:p>
          <a:p>
            <a:r>
              <a:rPr lang="nl-NL" sz="2400" dirty="0">
                <a:solidFill>
                  <a:srgbClr val="000000"/>
                </a:solidFill>
              </a:rPr>
              <a:t>Hoge bloeddruk</a:t>
            </a:r>
          </a:p>
          <a:p>
            <a:r>
              <a:rPr lang="nl-NL" sz="2400" dirty="0">
                <a:solidFill>
                  <a:srgbClr val="000000"/>
                </a:solidFill>
              </a:rPr>
              <a:t>Weinig lichaamsbeweging</a:t>
            </a:r>
          </a:p>
          <a:p>
            <a:r>
              <a:rPr lang="nl-NL" sz="2400" dirty="0">
                <a:solidFill>
                  <a:srgbClr val="000000"/>
                </a:solidFill>
              </a:rPr>
              <a:t>Stress</a:t>
            </a:r>
          </a:p>
          <a:p>
            <a:r>
              <a:rPr lang="nl-NL" sz="2400" dirty="0">
                <a:solidFill>
                  <a:srgbClr val="000000"/>
                </a:solidFill>
              </a:rPr>
              <a:t>Overgewicht</a:t>
            </a:r>
          </a:p>
          <a:p>
            <a:pPr marL="0" indent="0">
              <a:buNone/>
            </a:pPr>
            <a:endParaRPr lang="nl-NL" sz="2400" dirty="0">
              <a:solidFill>
                <a:srgbClr val="000000"/>
              </a:solidFill>
            </a:endParaRPr>
          </a:p>
        </p:txBody>
      </p:sp>
    </p:spTree>
    <p:extLst>
      <p:ext uri="{BB962C8B-B14F-4D97-AF65-F5344CB8AC3E}">
        <p14:creationId xmlns:p14="http://schemas.microsoft.com/office/powerpoint/2010/main" val="3729327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7601D7B-84DA-CA44-8CAA-D66CD67E393F}"/>
              </a:ext>
            </a:extLst>
          </p:cNvPr>
          <p:cNvSpPr>
            <a:spLocks noGrp="1"/>
          </p:cNvSpPr>
          <p:nvPr>
            <p:ph type="title"/>
          </p:nvPr>
        </p:nvSpPr>
        <p:spPr>
          <a:xfrm>
            <a:off x="640079" y="2053641"/>
            <a:ext cx="3669161" cy="2760098"/>
          </a:xfrm>
        </p:spPr>
        <p:txBody>
          <a:bodyPr>
            <a:normAutofit/>
          </a:bodyPr>
          <a:lstStyle/>
          <a:p>
            <a:r>
              <a:rPr lang="nl-NL">
                <a:solidFill>
                  <a:srgbClr val="FFFFFF"/>
                </a:solidFill>
              </a:rPr>
              <a:t>Wie ben ik</a:t>
            </a:r>
          </a:p>
        </p:txBody>
      </p:sp>
      <p:sp>
        <p:nvSpPr>
          <p:cNvPr id="3" name="Tijdelijke aanduiding voor inhoud 2">
            <a:extLst>
              <a:ext uri="{FF2B5EF4-FFF2-40B4-BE49-F238E27FC236}">
                <a16:creationId xmlns:a16="http://schemas.microsoft.com/office/drawing/2014/main" id="{C1A6DB9B-05C8-424D-8D23-AC6F2F26E13C}"/>
              </a:ext>
            </a:extLst>
          </p:cNvPr>
          <p:cNvSpPr>
            <a:spLocks noGrp="1"/>
          </p:cNvSpPr>
          <p:nvPr>
            <p:ph idx="1"/>
          </p:nvPr>
        </p:nvSpPr>
        <p:spPr>
          <a:xfrm>
            <a:off x="6090574" y="801866"/>
            <a:ext cx="5306084" cy="5230634"/>
          </a:xfrm>
        </p:spPr>
        <p:txBody>
          <a:bodyPr anchor="ctr">
            <a:normAutofit/>
          </a:bodyPr>
          <a:lstStyle/>
          <a:p>
            <a:endParaRPr lang="nl-NL" sz="2400">
              <a:solidFill>
                <a:srgbClr val="000000"/>
              </a:solidFill>
            </a:endParaRPr>
          </a:p>
        </p:txBody>
      </p:sp>
    </p:spTree>
    <p:extLst>
      <p:ext uri="{BB962C8B-B14F-4D97-AF65-F5344CB8AC3E}">
        <p14:creationId xmlns:p14="http://schemas.microsoft.com/office/powerpoint/2010/main" val="2925590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4BB68DA-F0C6-DA4B-B1EC-393B19371DCD}"/>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Hartinfarct</a:t>
            </a:r>
          </a:p>
        </p:txBody>
      </p:sp>
      <p:sp>
        <p:nvSpPr>
          <p:cNvPr id="3" name="Tijdelijke aanduiding voor inhoud 2">
            <a:extLst>
              <a:ext uri="{FF2B5EF4-FFF2-40B4-BE49-F238E27FC236}">
                <a16:creationId xmlns:a16="http://schemas.microsoft.com/office/drawing/2014/main" id="{04F03450-037B-B84E-A483-32CF89F25FFA}"/>
              </a:ext>
            </a:extLst>
          </p:cNvPr>
          <p:cNvSpPr>
            <a:spLocks noGrp="1"/>
          </p:cNvSpPr>
          <p:nvPr>
            <p:ph idx="1"/>
          </p:nvPr>
        </p:nvSpPr>
        <p:spPr>
          <a:xfrm>
            <a:off x="6090574" y="801866"/>
            <a:ext cx="5306084" cy="5230634"/>
          </a:xfrm>
        </p:spPr>
        <p:txBody>
          <a:bodyPr anchor="ctr">
            <a:normAutofit/>
          </a:bodyPr>
          <a:lstStyle/>
          <a:p>
            <a:pPr marL="0" indent="0">
              <a:buNone/>
            </a:pPr>
            <a:r>
              <a:rPr lang="nl-NL" sz="2400" dirty="0">
                <a:solidFill>
                  <a:srgbClr val="000000"/>
                </a:solidFill>
              </a:rPr>
              <a:t>Meest voorkomende symptomen</a:t>
            </a:r>
          </a:p>
          <a:p>
            <a:r>
              <a:rPr lang="nl-NL" sz="2400" dirty="0">
                <a:solidFill>
                  <a:srgbClr val="000000"/>
                </a:solidFill>
              </a:rPr>
              <a:t>Pijn op de borst / maagregio</a:t>
            </a:r>
          </a:p>
          <a:p>
            <a:r>
              <a:rPr lang="nl-NL" sz="2400" dirty="0">
                <a:solidFill>
                  <a:srgbClr val="000000"/>
                </a:solidFill>
              </a:rPr>
              <a:t>Uitstralende pijn</a:t>
            </a:r>
          </a:p>
          <a:p>
            <a:r>
              <a:rPr lang="nl-NL" sz="2400" dirty="0">
                <a:solidFill>
                  <a:srgbClr val="000000"/>
                </a:solidFill>
              </a:rPr>
              <a:t>Zweten</a:t>
            </a:r>
          </a:p>
          <a:p>
            <a:r>
              <a:rPr lang="nl-NL" sz="2400" dirty="0">
                <a:solidFill>
                  <a:srgbClr val="000000"/>
                </a:solidFill>
              </a:rPr>
              <a:t>Misselijkheid / Braken</a:t>
            </a:r>
          </a:p>
          <a:p>
            <a:endParaRPr lang="nl-NL" sz="2400" dirty="0">
              <a:solidFill>
                <a:srgbClr val="000000"/>
              </a:solidFill>
            </a:endParaRPr>
          </a:p>
        </p:txBody>
      </p:sp>
    </p:spTree>
    <p:extLst>
      <p:ext uri="{BB962C8B-B14F-4D97-AF65-F5344CB8AC3E}">
        <p14:creationId xmlns:p14="http://schemas.microsoft.com/office/powerpoint/2010/main" val="1661431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E64AD5B-EE82-8E42-A443-77EE53A1575B}"/>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Hartinfarct</a:t>
            </a:r>
          </a:p>
        </p:txBody>
      </p:sp>
      <p:sp>
        <p:nvSpPr>
          <p:cNvPr id="3" name="Tijdelijke aanduiding voor inhoud 2">
            <a:extLst>
              <a:ext uri="{FF2B5EF4-FFF2-40B4-BE49-F238E27FC236}">
                <a16:creationId xmlns:a16="http://schemas.microsoft.com/office/drawing/2014/main" id="{A3845696-E587-DE48-AEA5-4711A5260FF0}"/>
              </a:ext>
            </a:extLst>
          </p:cNvPr>
          <p:cNvSpPr>
            <a:spLocks noGrp="1"/>
          </p:cNvSpPr>
          <p:nvPr>
            <p:ph idx="1"/>
          </p:nvPr>
        </p:nvSpPr>
        <p:spPr>
          <a:xfrm>
            <a:off x="6090574" y="801866"/>
            <a:ext cx="5306084" cy="5230634"/>
          </a:xfrm>
        </p:spPr>
        <p:txBody>
          <a:bodyPr anchor="ctr">
            <a:normAutofit/>
          </a:bodyPr>
          <a:lstStyle/>
          <a:p>
            <a:pPr marL="0" indent="0">
              <a:buNone/>
            </a:pPr>
            <a:r>
              <a:rPr lang="nl-NL" sz="2400" dirty="0">
                <a:solidFill>
                  <a:srgbClr val="000000"/>
                </a:solidFill>
              </a:rPr>
              <a:t>Minder frequent optredende klachten</a:t>
            </a:r>
          </a:p>
          <a:p>
            <a:r>
              <a:rPr lang="nl-NL" sz="2400" dirty="0">
                <a:solidFill>
                  <a:srgbClr val="000000"/>
                </a:solidFill>
              </a:rPr>
              <a:t>Duizeligheid</a:t>
            </a:r>
          </a:p>
          <a:p>
            <a:r>
              <a:rPr lang="nl-NL" sz="2400" dirty="0">
                <a:solidFill>
                  <a:srgbClr val="000000"/>
                </a:solidFill>
              </a:rPr>
              <a:t>Hartkloppingen</a:t>
            </a:r>
          </a:p>
          <a:p>
            <a:r>
              <a:rPr lang="nl-NL" sz="2400" dirty="0">
                <a:solidFill>
                  <a:srgbClr val="000000"/>
                </a:solidFill>
              </a:rPr>
              <a:t>Moeheid</a:t>
            </a:r>
          </a:p>
          <a:p>
            <a:r>
              <a:rPr lang="nl-NL" sz="2400" dirty="0">
                <a:solidFill>
                  <a:srgbClr val="000000"/>
                </a:solidFill>
              </a:rPr>
              <a:t>Onrust angst</a:t>
            </a:r>
          </a:p>
          <a:p>
            <a:r>
              <a:rPr lang="nl-NL" sz="2400" dirty="0">
                <a:solidFill>
                  <a:srgbClr val="000000"/>
                </a:solidFill>
              </a:rPr>
              <a:t>Benauwdheid</a:t>
            </a:r>
          </a:p>
          <a:p>
            <a:r>
              <a:rPr lang="nl-NL" sz="2400" dirty="0">
                <a:solidFill>
                  <a:srgbClr val="000000"/>
                </a:solidFill>
              </a:rPr>
              <a:t>Snel ademhalen</a:t>
            </a:r>
          </a:p>
          <a:p>
            <a:pPr marL="0" indent="0">
              <a:buNone/>
            </a:pPr>
            <a:endParaRPr lang="nl-NL" sz="2400" dirty="0">
              <a:solidFill>
                <a:srgbClr val="000000"/>
              </a:solidFill>
            </a:endParaRPr>
          </a:p>
          <a:p>
            <a:pPr marL="0" indent="0">
              <a:buNone/>
            </a:pPr>
            <a:r>
              <a:rPr lang="nl-NL" sz="2400" dirty="0">
                <a:solidFill>
                  <a:srgbClr val="000000"/>
                </a:solidFill>
              </a:rPr>
              <a:t>BEL 112 of vraag om hulp op een Noodkanaal</a:t>
            </a:r>
          </a:p>
          <a:p>
            <a:pPr marL="0" indent="0">
              <a:buNone/>
            </a:pPr>
            <a:endParaRPr lang="nl-NL" sz="2400" dirty="0">
              <a:solidFill>
                <a:srgbClr val="000000"/>
              </a:solidFill>
            </a:endParaRPr>
          </a:p>
        </p:txBody>
      </p:sp>
    </p:spTree>
    <p:extLst>
      <p:ext uri="{BB962C8B-B14F-4D97-AF65-F5344CB8AC3E}">
        <p14:creationId xmlns:p14="http://schemas.microsoft.com/office/powerpoint/2010/main" val="86605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el 1">
            <a:extLst>
              <a:ext uri="{FF2B5EF4-FFF2-40B4-BE49-F238E27FC236}">
                <a16:creationId xmlns:a16="http://schemas.microsoft.com/office/drawing/2014/main" id="{07A60002-EF0E-C543-A677-DF024519B4B7}"/>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err="1">
                <a:solidFill>
                  <a:srgbClr val="FFFFFF"/>
                </a:solidFill>
                <a:latin typeface="+mj-lt"/>
                <a:ea typeface="+mj-ea"/>
                <a:cs typeface="+mj-cs"/>
              </a:rPr>
              <a:t>Reanimatie</a:t>
            </a:r>
            <a:endParaRPr lang="en-US" sz="6600" kern="1200" dirty="0">
              <a:solidFill>
                <a:srgbClr val="FFFFFF"/>
              </a:solidFill>
              <a:latin typeface="+mj-lt"/>
              <a:ea typeface="+mj-ea"/>
              <a:cs typeface="+mj-cs"/>
            </a:endParaRPr>
          </a:p>
        </p:txBody>
      </p:sp>
    </p:spTree>
    <p:extLst>
      <p:ext uri="{BB962C8B-B14F-4D97-AF65-F5344CB8AC3E}">
        <p14:creationId xmlns:p14="http://schemas.microsoft.com/office/powerpoint/2010/main" val="269466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F0952DA-4451-9D44-8C8F-DA753D70870A}"/>
              </a:ext>
            </a:extLst>
          </p:cNvPr>
          <p:cNvSpPr>
            <a:spLocks noGrp="1"/>
          </p:cNvSpPr>
          <p:nvPr>
            <p:ph type="title"/>
          </p:nvPr>
        </p:nvSpPr>
        <p:spPr>
          <a:xfrm>
            <a:off x="640079" y="2053641"/>
            <a:ext cx="3669161" cy="2760098"/>
          </a:xfrm>
        </p:spPr>
        <p:txBody>
          <a:bodyPr>
            <a:normAutofit/>
          </a:bodyPr>
          <a:lstStyle/>
          <a:p>
            <a:r>
              <a:rPr lang="nl-NL">
                <a:solidFill>
                  <a:srgbClr val="FFFFFF"/>
                </a:solidFill>
              </a:rPr>
              <a:t>Reanimatie</a:t>
            </a:r>
          </a:p>
        </p:txBody>
      </p:sp>
      <p:sp>
        <p:nvSpPr>
          <p:cNvPr id="3" name="Tijdelijke aanduiding voor inhoud 2">
            <a:extLst>
              <a:ext uri="{FF2B5EF4-FFF2-40B4-BE49-F238E27FC236}">
                <a16:creationId xmlns:a16="http://schemas.microsoft.com/office/drawing/2014/main" id="{BB1EA381-2187-C542-821D-2D5B126FDB92}"/>
              </a:ext>
            </a:extLst>
          </p:cNvPr>
          <p:cNvSpPr>
            <a:spLocks noGrp="1"/>
          </p:cNvSpPr>
          <p:nvPr>
            <p:ph idx="1"/>
          </p:nvPr>
        </p:nvSpPr>
        <p:spPr>
          <a:xfrm>
            <a:off x="6090574" y="801866"/>
            <a:ext cx="5306084" cy="5230634"/>
          </a:xfrm>
        </p:spPr>
        <p:txBody>
          <a:bodyPr anchor="ctr">
            <a:normAutofit/>
          </a:bodyPr>
          <a:lstStyle/>
          <a:p>
            <a:r>
              <a:rPr lang="nl-NL" sz="2200">
                <a:solidFill>
                  <a:srgbClr val="000000"/>
                </a:solidFill>
              </a:rPr>
              <a:t>Wat is het doel van een reanimatie?</a:t>
            </a:r>
          </a:p>
          <a:p>
            <a:pPr lvl="1"/>
            <a:r>
              <a:rPr lang="nl-NL" sz="2200">
                <a:solidFill>
                  <a:srgbClr val="000000"/>
                </a:solidFill>
              </a:rPr>
              <a:t>Het doel van een reanimatie is om iemand die buiten bewustzijn is agv een circulatie probleem proberen in leven te houden tot professionele hulpverleners ter plaatsen zijn.</a:t>
            </a:r>
          </a:p>
          <a:p>
            <a:r>
              <a:rPr lang="nl-NL" sz="2200">
                <a:solidFill>
                  <a:srgbClr val="000000"/>
                </a:solidFill>
              </a:rPr>
              <a:t>Wat doet een AED (Automische ElectroDefibrilator</a:t>
            </a:r>
          </a:p>
          <a:p>
            <a:pPr lvl="1"/>
            <a:r>
              <a:rPr lang="nl-NL" sz="2200">
                <a:solidFill>
                  <a:srgbClr val="000000"/>
                </a:solidFill>
              </a:rPr>
              <a:t>Een AED is in staat om een fatale hartritmestoornis (ventrikel fibrilleren) te detecteren en door middel van een elektrische schok probeerd de AED het hart weer in een normaal hartritme te krijgen. </a:t>
            </a:r>
          </a:p>
        </p:txBody>
      </p:sp>
    </p:spTree>
    <p:extLst>
      <p:ext uri="{BB962C8B-B14F-4D97-AF65-F5344CB8AC3E}">
        <p14:creationId xmlns:p14="http://schemas.microsoft.com/office/powerpoint/2010/main" val="3456136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5714FAB-6EA7-6F45-AD12-88D2272C3EDE}"/>
              </a:ext>
            </a:extLst>
          </p:cNvPr>
          <p:cNvSpPr>
            <a:spLocks noGrp="1"/>
          </p:cNvSpPr>
          <p:nvPr>
            <p:ph type="title"/>
          </p:nvPr>
        </p:nvSpPr>
        <p:spPr>
          <a:xfrm>
            <a:off x="640079" y="2053641"/>
            <a:ext cx="3669161" cy="2760098"/>
          </a:xfrm>
        </p:spPr>
        <p:txBody>
          <a:bodyPr>
            <a:normAutofit/>
          </a:bodyPr>
          <a:lstStyle/>
          <a:p>
            <a:r>
              <a:rPr lang="nl-NL">
                <a:solidFill>
                  <a:srgbClr val="FFFFFF"/>
                </a:solidFill>
              </a:rPr>
              <a:t>Reanimatie</a:t>
            </a:r>
          </a:p>
        </p:txBody>
      </p:sp>
      <p:sp>
        <p:nvSpPr>
          <p:cNvPr id="3" name="Tijdelijke aanduiding voor inhoud 2">
            <a:extLst>
              <a:ext uri="{FF2B5EF4-FFF2-40B4-BE49-F238E27FC236}">
                <a16:creationId xmlns:a16="http://schemas.microsoft.com/office/drawing/2014/main" id="{49923255-0821-3B4B-B4DD-7D8BBF92599A}"/>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1. Veiligheid</a:t>
            </a:r>
          </a:p>
          <a:p>
            <a:r>
              <a:rPr lang="nl-NL" sz="2400" dirty="0">
                <a:solidFill>
                  <a:srgbClr val="000000"/>
                </a:solidFill>
              </a:rPr>
              <a:t>2. Bewustzijn controleren</a:t>
            </a:r>
          </a:p>
          <a:p>
            <a:r>
              <a:rPr lang="nl-NL" sz="2400" dirty="0">
                <a:solidFill>
                  <a:srgbClr val="000000"/>
                </a:solidFill>
              </a:rPr>
              <a:t>3. </a:t>
            </a:r>
            <a:r>
              <a:rPr lang="nl-NL" sz="2400" dirty="0" err="1">
                <a:solidFill>
                  <a:srgbClr val="000000"/>
                </a:solidFill>
              </a:rPr>
              <a:t>Profesionele</a:t>
            </a:r>
            <a:r>
              <a:rPr lang="nl-NL" sz="2400" dirty="0">
                <a:solidFill>
                  <a:srgbClr val="000000"/>
                </a:solidFill>
              </a:rPr>
              <a:t> hulp roepen</a:t>
            </a:r>
          </a:p>
          <a:p>
            <a:r>
              <a:rPr lang="nl-NL" sz="2400" dirty="0">
                <a:solidFill>
                  <a:srgbClr val="000000"/>
                </a:solidFill>
              </a:rPr>
              <a:t>4. controleren van de ademhaling </a:t>
            </a:r>
          </a:p>
          <a:p>
            <a:r>
              <a:rPr lang="nl-NL" sz="2400" b="1" dirty="0">
                <a:solidFill>
                  <a:srgbClr val="000000"/>
                </a:solidFill>
              </a:rPr>
              <a:t>5. Reanimeren </a:t>
            </a:r>
          </a:p>
          <a:p>
            <a:r>
              <a:rPr lang="nl-NL" sz="2400" dirty="0">
                <a:solidFill>
                  <a:srgbClr val="000000"/>
                </a:solidFill>
              </a:rPr>
              <a:t>6. AED aansluiten </a:t>
            </a:r>
          </a:p>
          <a:p>
            <a:r>
              <a:rPr lang="nl-NL" sz="2400" dirty="0">
                <a:solidFill>
                  <a:srgbClr val="000000"/>
                </a:solidFill>
              </a:rPr>
              <a:t>7. Stabiele zijligging</a:t>
            </a:r>
          </a:p>
        </p:txBody>
      </p:sp>
    </p:spTree>
    <p:extLst>
      <p:ext uri="{BB962C8B-B14F-4D97-AF65-F5344CB8AC3E}">
        <p14:creationId xmlns:p14="http://schemas.microsoft.com/office/powerpoint/2010/main" val="1451974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media 3" descr="Reanimatie volwassene - met uitleg">
            <a:hlinkClick r:id="" action="ppaction://media"/>
            <a:extLst>
              <a:ext uri="{FF2B5EF4-FFF2-40B4-BE49-F238E27FC236}">
                <a16:creationId xmlns:a16="http://schemas.microsoft.com/office/drawing/2014/main" id="{A3637EB6-31B5-1F44-9F18-55193EE39B57}"/>
              </a:ext>
            </a:extLst>
          </p:cNvPr>
          <p:cNvPicPr>
            <a:picLocks noRot="1" noChangeAspect="1"/>
          </p:cNvPicPr>
          <p:nvPr>
            <a:videoFile r:link="rId1"/>
          </p:nvPr>
        </p:nvPicPr>
        <p:blipFill>
          <a:blip r:embed="rId4"/>
          <a:stretch>
            <a:fillRect/>
          </a:stretch>
        </p:blipFill>
        <p:spPr>
          <a:xfrm>
            <a:off x="2678806" y="1506829"/>
            <a:ext cx="6761408" cy="3803291"/>
          </a:xfrm>
          <a:prstGeom prst="rect">
            <a:avLst/>
          </a:prstGeom>
        </p:spPr>
      </p:pic>
    </p:spTree>
    <p:extLst>
      <p:ext uri="{BB962C8B-B14F-4D97-AF65-F5344CB8AC3E}">
        <p14:creationId xmlns:p14="http://schemas.microsoft.com/office/powerpoint/2010/main" val="4210226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5714FAB-6EA7-6F45-AD12-88D2272C3EDE}"/>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Reanimatie</a:t>
            </a:r>
          </a:p>
        </p:txBody>
      </p:sp>
      <p:sp>
        <p:nvSpPr>
          <p:cNvPr id="3" name="Tijdelijke aanduiding voor inhoud 2">
            <a:extLst>
              <a:ext uri="{FF2B5EF4-FFF2-40B4-BE49-F238E27FC236}">
                <a16:creationId xmlns:a16="http://schemas.microsoft.com/office/drawing/2014/main" id="{49923255-0821-3B4B-B4DD-7D8BBF92599A}"/>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1. Veiligheid</a:t>
            </a:r>
          </a:p>
          <a:p>
            <a:r>
              <a:rPr lang="nl-NL" sz="2400" dirty="0">
                <a:solidFill>
                  <a:srgbClr val="000000"/>
                </a:solidFill>
              </a:rPr>
              <a:t>2. Bewustzijn controleren</a:t>
            </a:r>
          </a:p>
          <a:p>
            <a:r>
              <a:rPr lang="nl-NL" sz="2400" dirty="0">
                <a:solidFill>
                  <a:srgbClr val="000000"/>
                </a:solidFill>
              </a:rPr>
              <a:t>3. </a:t>
            </a:r>
            <a:r>
              <a:rPr lang="nl-NL" sz="2400" dirty="0" err="1">
                <a:solidFill>
                  <a:srgbClr val="000000"/>
                </a:solidFill>
              </a:rPr>
              <a:t>Profesionele</a:t>
            </a:r>
            <a:r>
              <a:rPr lang="nl-NL" sz="2400" dirty="0">
                <a:solidFill>
                  <a:srgbClr val="000000"/>
                </a:solidFill>
              </a:rPr>
              <a:t> hulp roepen</a:t>
            </a:r>
          </a:p>
          <a:p>
            <a:r>
              <a:rPr lang="nl-NL" sz="2400" dirty="0">
                <a:solidFill>
                  <a:srgbClr val="000000"/>
                </a:solidFill>
              </a:rPr>
              <a:t>4. controleren van de ademhaling </a:t>
            </a:r>
          </a:p>
          <a:p>
            <a:r>
              <a:rPr lang="nl-NL" sz="2400" dirty="0">
                <a:solidFill>
                  <a:srgbClr val="000000"/>
                </a:solidFill>
              </a:rPr>
              <a:t>5. Reanimeren </a:t>
            </a:r>
          </a:p>
          <a:p>
            <a:r>
              <a:rPr lang="nl-NL" sz="2400" b="1" dirty="0">
                <a:solidFill>
                  <a:srgbClr val="000000"/>
                </a:solidFill>
              </a:rPr>
              <a:t>6. AED aansluiten </a:t>
            </a:r>
          </a:p>
          <a:p>
            <a:r>
              <a:rPr lang="nl-NL" sz="2400" dirty="0">
                <a:solidFill>
                  <a:srgbClr val="000000"/>
                </a:solidFill>
              </a:rPr>
              <a:t>7. Stabiele zijligging</a:t>
            </a:r>
          </a:p>
        </p:txBody>
      </p:sp>
    </p:spTree>
    <p:extLst>
      <p:ext uri="{BB962C8B-B14F-4D97-AF65-F5344CB8AC3E}">
        <p14:creationId xmlns:p14="http://schemas.microsoft.com/office/powerpoint/2010/main" val="337572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media 3" descr="AED volwassene - zonder uitleg">
            <a:hlinkClick r:id="" action="ppaction://media"/>
            <a:extLst>
              <a:ext uri="{FF2B5EF4-FFF2-40B4-BE49-F238E27FC236}">
                <a16:creationId xmlns:a16="http://schemas.microsoft.com/office/drawing/2014/main" id="{D35D72B5-7F9E-2745-B9B1-9E2BA3858C10}"/>
              </a:ext>
            </a:extLst>
          </p:cNvPr>
          <p:cNvPicPr>
            <a:picLocks noRot="1" noChangeAspect="1"/>
          </p:cNvPicPr>
          <p:nvPr>
            <a:videoFile r:link="rId1"/>
          </p:nvPr>
        </p:nvPicPr>
        <p:blipFill>
          <a:blip r:embed="rId5"/>
          <a:stretch>
            <a:fillRect/>
          </a:stretch>
        </p:blipFill>
        <p:spPr>
          <a:xfrm>
            <a:off x="2678806" y="1506828"/>
            <a:ext cx="6746382" cy="3794840"/>
          </a:xfrm>
          <a:prstGeom prst="rect">
            <a:avLst/>
          </a:prstGeom>
        </p:spPr>
      </p:pic>
    </p:spTree>
    <p:extLst>
      <p:ext uri="{BB962C8B-B14F-4D97-AF65-F5344CB8AC3E}">
        <p14:creationId xmlns:p14="http://schemas.microsoft.com/office/powerpoint/2010/main" val="1640155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5714FAB-6EA7-6F45-AD12-88D2272C3EDE}"/>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Reanimatie</a:t>
            </a:r>
          </a:p>
        </p:txBody>
      </p:sp>
      <p:sp>
        <p:nvSpPr>
          <p:cNvPr id="3" name="Tijdelijke aanduiding voor inhoud 2">
            <a:extLst>
              <a:ext uri="{FF2B5EF4-FFF2-40B4-BE49-F238E27FC236}">
                <a16:creationId xmlns:a16="http://schemas.microsoft.com/office/drawing/2014/main" id="{49923255-0821-3B4B-B4DD-7D8BBF92599A}"/>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1. Veiligheid</a:t>
            </a:r>
          </a:p>
          <a:p>
            <a:r>
              <a:rPr lang="nl-NL" sz="2400" dirty="0">
                <a:solidFill>
                  <a:srgbClr val="000000"/>
                </a:solidFill>
              </a:rPr>
              <a:t>2. Bewustzijn controleren</a:t>
            </a:r>
          </a:p>
          <a:p>
            <a:r>
              <a:rPr lang="nl-NL" sz="2400" dirty="0">
                <a:solidFill>
                  <a:srgbClr val="000000"/>
                </a:solidFill>
              </a:rPr>
              <a:t>3. </a:t>
            </a:r>
            <a:r>
              <a:rPr lang="nl-NL" sz="2400" dirty="0" err="1">
                <a:solidFill>
                  <a:srgbClr val="000000"/>
                </a:solidFill>
              </a:rPr>
              <a:t>Profesionele</a:t>
            </a:r>
            <a:r>
              <a:rPr lang="nl-NL" sz="2400" dirty="0">
                <a:solidFill>
                  <a:srgbClr val="000000"/>
                </a:solidFill>
              </a:rPr>
              <a:t> hulp roepen</a:t>
            </a:r>
          </a:p>
          <a:p>
            <a:r>
              <a:rPr lang="nl-NL" sz="2400" dirty="0">
                <a:solidFill>
                  <a:srgbClr val="000000"/>
                </a:solidFill>
              </a:rPr>
              <a:t>4. controleren van de ademhaling </a:t>
            </a:r>
          </a:p>
          <a:p>
            <a:r>
              <a:rPr lang="nl-NL" sz="2400" dirty="0">
                <a:solidFill>
                  <a:srgbClr val="000000"/>
                </a:solidFill>
              </a:rPr>
              <a:t>5. Reanimeren </a:t>
            </a:r>
          </a:p>
          <a:p>
            <a:r>
              <a:rPr lang="nl-NL" sz="2400" dirty="0">
                <a:solidFill>
                  <a:srgbClr val="000000"/>
                </a:solidFill>
              </a:rPr>
              <a:t>6. AED aansluiten </a:t>
            </a:r>
          </a:p>
          <a:p>
            <a:r>
              <a:rPr lang="nl-NL" sz="2400" b="1" dirty="0">
                <a:solidFill>
                  <a:srgbClr val="000000"/>
                </a:solidFill>
              </a:rPr>
              <a:t>7. Stabiele zijligging</a:t>
            </a:r>
          </a:p>
        </p:txBody>
      </p:sp>
    </p:spTree>
    <p:extLst>
      <p:ext uri="{BB962C8B-B14F-4D97-AF65-F5344CB8AC3E}">
        <p14:creationId xmlns:p14="http://schemas.microsoft.com/office/powerpoint/2010/main" val="1425922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Onlinemedia 1" descr="Stabiele zijligging">
            <a:hlinkClick r:id="" action="ppaction://media"/>
            <a:extLst>
              <a:ext uri="{FF2B5EF4-FFF2-40B4-BE49-F238E27FC236}">
                <a16:creationId xmlns:a16="http://schemas.microsoft.com/office/drawing/2014/main" id="{3676895D-D8EB-0F49-974A-B1EDDD5D1E37}"/>
              </a:ext>
            </a:extLst>
          </p:cNvPr>
          <p:cNvPicPr>
            <a:picLocks noRot="1" noChangeAspect="1"/>
          </p:cNvPicPr>
          <p:nvPr>
            <a:videoFile r:link="rId1"/>
          </p:nvPr>
        </p:nvPicPr>
        <p:blipFill>
          <a:blip r:embed="rId4"/>
          <a:stretch>
            <a:fillRect/>
          </a:stretch>
        </p:blipFill>
        <p:spPr>
          <a:xfrm>
            <a:off x="2703668" y="1528058"/>
            <a:ext cx="6758905" cy="3801884"/>
          </a:xfrm>
          <a:prstGeom prst="rect">
            <a:avLst/>
          </a:prstGeom>
        </p:spPr>
      </p:pic>
    </p:spTree>
    <p:extLst>
      <p:ext uri="{BB962C8B-B14F-4D97-AF65-F5344CB8AC3E}">
        <p14:creationId xmlns:p14="http://schemas.microsoft.com/office/powerpoint/2010/main" val="195713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4700799-CBF6-E545-8762-2D3499FE035D}"/>
              </a:ext>
            </a:extLst>
          </p:cNvPr>
          <p:cNvSpPr>
            <a:spLocks noGrp="1"/>
          </p:cNvSpPr>
          <p:nvPr>
            <p:ph type="title"/>
          </p:nvPr>
        </p:nvSpPr>
        <p:spPr>
          <a:xfrm>
            <a:off x="640079" y="2053641"/>
            <a:ext cx="3669161" cy="2760098"/>
          </a:xfrm>
        </p:spPr>
        <p:txBody>
          <a:bodyPr>
            <a:normAutofit/>
          </a:bodyPr>
          <a:lstStyle/>
          <a:p>
            <a:r>
              <a:rPr lang="nl-NL">
                <a:solidFill>
                  <a:srgbClr val="FFFFFF"/>
                </a:solidFill>
              </a:rPr>
              <a:t>Inhoud</a:t>
            </a:r>
          </a:p>
        </p:txBody>
      </p:sp>
      <p:sp>
        <p:nvSpPr>
          <p:cNvPr id="3" name="Tijdelijke aanduiding voor inhoud 2">
            <a:extLst>
              <a:ext uri="{FF2B5EF4-FFF2-40B4-BE49-F238E27FC236}">
                <a16:creationId xmlns:a16="http://schemas.microsoft.com/office/drawing/2014/main" id="{49CCF196-C2A7-A747-97DB-1313C7055550}"/>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CVA</a:t>
            </a:r>
          </a:p>
          <a:p>
            <a:r>
              <a:rPr lang="nl-NL" sz="2400" dirty="0">
                <a:solidFill>
                  <a:srgbClr val="000000"/>
                </a:solidFill>
              </a:rPr>
              <a:t>Zeeziekte</a:t>
            </a:r>
          </a:p>
          <a:p>
            <a:r>
              <a:rPr lang="nl-NL" sz="2400" dirty="0">
                <a:solidFill>
                  <a:srgbClr val="000000"/>
                </a:solidFill>
              </a:rPr>
              <a:t>Onderkoeling</a:t>
            </a:r>
          </a:p>
          <a:p>
            <a:r>
              <a:rPr lang="nl-NL" sz="2400" dirty="0">
                <a:solidFill>
                  <a:srgbClr val="000000"/>
                </a:solidFill>
              </a:rPr>
              <a:t>Botbreuken</a:t>
            </a:r>
          </a:p>
          <a:p>
            <a:r>
              <a:rPr lang="nl-NL" sz="2400" dirty="0">
                <a:solidFill>
                  <a:srgbClr val="000000"/>
                </a:solidFill>
              </a:rPr>
              <a:t>Snijwonden</a:t>
            </a:r>
          </a:p>
          <a:p>
            <a:r>
              <a:rPr lang="nl-NL" sz="2400" dirty="0">
                <a:solidFill>
                  <a:srgbClr val="000000"/>
                </a:solidFill>
              </a:rPr>
              <a:t>Brandwonden</a:t>
            </a:r>
          </a:p>
          <a:p>
            <a:r>
              <a:rPr lang="nl-NL" sz="2400" dirty="0">
                <a:solidFill>
                  <a:srgbClr val="000000"/>
                </a:solidFill>
              </a:rPr>
              <a:t>Pijnstillers</a:t>
            </a:r>
          </a:p>
          <a:p>
            <a:r>
              <a:rPr lang="nl-NL" sz="2400" dirty="0">
                <a:solidFill>
                  <a:srgbClr val="000000"/>
                </a:solidFill>
              </a:rPr>
              <a:t>Reanimatie</a:t>
            </a:r>
          </a:p>
        </p:txBody>
      </p:sp>
    </p:spTree>
    <p:extLst>
      <p:ext uri="{BB962C8B-B14F-4D97-AF65-F5344CB8AC3E}">
        <p14:creationId xmlns:p14="http://schemas.microsoft.com/office/powerpoint/2010/main" val="3239344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373C0AF-0EC0-E444-92F0-25E5C9F1DDC5}"/>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a:t>
            </a:r>
          </a:p>
        </p:txBody>
      </p:sp>
    </p:spTree>
    <p:extLst>
      <p:ext uri="{BB962C8B-B14F-4D97-AF65-F5344CB8AC3E}">
        <p14:creationId xmlns:p14="http://schemas.microsoft.com/office/powerpoint/2010/main" val="4102799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el 1">
            <a:extLst>
              <a:ext uri="{FF2B5EF4-FFF2-40B4-BE49-F238E27FC236}">
                <a16:creationId xmlns:a16="http://schemas.microsoft.com/office/drawing/2014/main" id="{971105AB-FD91-DE45-AE20-D0837376BB14}"/>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a:solidFill>
                  <a:srgbClr val="FFFFFF"/>
                </a:solidFill>
                <a:latin typeface="+mj-lt"/>
                <a:ea typeface="+mj-ea"/>
                <a:cs typeface="+mj-cs"/>
              </a:rPr>
              <a:t>Beroerte</a:t>
            </a:r>
          </a:p>
        </p:txBody>
      </p:sp>
    </p:spTree>
    <p:extLst>
      <p:ext uri="{BB962C8B-B14F-4D97-AF65-F5344CB8AC3E}">
        <p14:creationId xmlns:p14="http://schemas.microsoft.com/office/powerpoint/2010/main" val="883753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2756E5C-D709-994B-9926-9B9F4ACC8626}"/>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Beroerte</a:t>
            </a:r>
          </a:p>
        </p:txBody>
      </p:sp>
      <p:sp>
        <p:nvSpPr>
          <p:cNvPr id="3" name="Tijdelijke aanduiding voor inhoud 2">
            <a:extLst>
              <a:ext uri="{FF2B5EF4-FFF2-40B4-BE49-F238E27FC236}">
                <a16:creationId xmlns:a16="http://schemas.microsoft.com/office/drawing/2014/main" id="{6EA74B79-6D6E-4745-AA24-46D657E3EEB1}"/>
              </a:ext>
            </a:extLst>
          </p:cNvPr>
          <p:cNvSpPr>
            <a:spLocks noGrp="1"/>
          </p:cNvSpPr>
          <p:nvPr>
            <p:ph idx="1"/>
          </p:nvPr>
        </p:nvSpPr>
        <p:spPr>
          <a:xfrm>
            <a:off x="6090574" y="801866"/>
            <a:ext cx="5306084" cy="5230634"/>
          </a:xfrm>
        </p:spPr>
        <p:txBody>
          <a:bodyPr anchor="ctr">
            <a:normAutofit lnSpcReduction="10000"/>
          </a:bodyPr>
          <a:lstStyle/>
          <a:p>
            <a:r>
              <a:rPr lang="nl-NL" sz="2400" dirty="0">
                <a:solidFill>
                  <a:srgbClr val="000000"/>
                </a:solidFill>
              </a:rPr>
              <a:t>2-3 per 1000 personen heeft jaarlijks een beroerte</a:t>
            </a:r>
          </a:p>
          <a:p>
            <a:r>
              <a:rPr lang="nl-NL" sz="2400" dirty="0">
                <a:solidFill>
                  <a:srgbClr val="000000"/>
                </a:solidFill>
              </a:rPr>
              <a:t>10-11 per 1000 personen boven de 65 jaar</a:t>
            </a:r>
          </a:p>
          <a:p>
            <a:r>
              <a:rPr lang="nl-NL" sz="2400" dirty="0">
                <a:solidFill>
                  <a:srgbClr val="000000"/>
                </a:solidFill>
              </a:rPr>
              <a:t>10 jaar geleden overleden er 9000 mensen aan een beroerte</a:t>
            </a:r>
          </a:p>
          <a:p>
            <a:r>
              <a:rPr lang="nl-NL" sz="2400" dirty="0">
                <a:solidFill>
                  <a:srgbClr val="000000"/>
                </a:solidFill>
              </a:rPr>
              <a:t>2</a:t>
            </a:r>
            <a:r>
              <a:rPr lang="nl-NL" sz="2400" baseline="30000" dirty="0">
                <a:solidFill>
                  <a:srgbClr val="000000"/>
                </a:solidFill>
              </a:rPr>
              <a:t>e</a:t>
            </a:r>
            <a:r>
              <a:rPr lang="nl-NL" sz="2400" dirty="0">
                <a:solidFill>
                  <a:srgbClr val="000000"/>
                </a:solidFill>
              </a:rPr>
              <a:t> plaats doodsoorzaak bij mannen</a:t>
            </a:r>
          </a:p>
          <a:p>
            <a:r>
              <a:rPr lang="nl-NL" sz="2400" dirty="0">
                <a:solidFill>
                  <a:srgbClr val="000000"/>
                </a:solidFill>
              </a:rPr>
              <a:t>3</a:t>
            </a:r>
            <a:r>
              <a:rPr lang="nl-NL" sz="2400" baseline="30000" dirty="0">
                <a:solidFill>
                  <a:srgbClr val="000000"/>
                </a:solidFill>
              </a:rPr>
              <a:t>e</a:t>
            </a:r>
            <a:r>
              <a:rPr lang="nl-NL" sz="2400" dirty="0">
                <a:solidFill>
                  <a:srgbClr val="000000"/>
                </a:solidFill>
              </a:rPr>
              <a:t> plaats doodsoorzaak bij vrouwen</a:t>
            </a:r>
          </a:p>
          <a:p>
            <a:r>
              <a:rPr lang="nl-NL" sz="2400" dirty="0">
                <a:solidFill>
                  <a:srgbClr val="000000"/>
                </a:solidFill>
              </a:rPr>
              <a:t>80 procent betreft herseninfarct</a:t>
            </a:r>
          </a:p>
          <a:p>
            <a:r>
              <a:rPr lang="nl-NL" sz="2400" dirty="0">
                <a:solidFill>
                  <a:srgbClr val="000000"/>
                </a:solidFill>
              </a:rPr>
              <a:t>20 procent betreft hersenbloeding</a:t>
            </a:r>
          </a:p>
          <a:p>
            <a:r>
              <a:rPr lang="nl-NL" sz="2400" dirty="0">
                <a:solidFill>
                  <a:srgbClr val="000000"/>
                </a:solidFill>
              </a:rPr>
              <a:t>7% herseninfarct overlijdt &lt;28 dagen</a:t>
            </a:r>
          </a:p>
          <a:p>
            <a:r>
              <a:rPr lang="nl-NL" sz="2400" dirty="0">
                <a:solidFill>
                  <a:srgbClr val="000000"/>
                </a:solidFill>
              </a:rPr>
              <a:t>30% hersenbloeding overlijdt &lt;28 dagen</a:t>
            </a:r>
          </a:p>
        </p:txBody>
      </p:sp>
    </p:spTree>
    <p:extLst>
      <p:ext uri="{BB962C8B-B14F-4D97-AF65-F5344CB8AC3E}">
        <p14:creationId xmlns:p14="http://schemas.microsoft.com/office/powerpoint/2010/main" val="96597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A3E76AB-95F0-AE4B-BB9C-53B9D3847FC5}"/>
              </a:ext>
            </a:extLst>
          </p:cNvPr>
          <p:cNvSpPr>
            <a:spLocks noGrp="1"/>
          </p:cNvSpPr>
          <p:nvPr>
            <p:ph type="title"/>
          </p:nvPr>
        </p:nvSpPr>
        <p:spPr>
          <a:xfrm>
            <a:off x="640079" y="2053641"/>
            <a:ext cx="3669161" cy="2760098"/>
          </a:xfrm>
        </p:spPr>
        <p:txBody>
          <a:bodyPr>
            <a:normAutofit/>
          </a:bodyPr>
          <a:lstStyle/>
          <a:p>
            <a:r>
              <a:rPr lang="nl-NL">
                <a:solidFill>
                  <a:srgbClr val="FFFFFF"/>
                </a:solidFill>
              </a:rPr>
              <a:t>Herseninfarct</a:t>
            </a:r>
          </a:p>
        </p:txBody>
      </p:sp>
      <p:sp>
        <p:nvSpPr>
          <p:cNvPr id="3" name="Tijdelijke aanduiding voor inhoud 2">
            <a:extLst>
              <a:ext uri="{FF2B5EF4-FFF2-40B4-BE49-F238E27FC236}">
                <a16:creationId xmlns:a16="http://schemas.microsoft.com/office/drawing/2014/main" id="{BA2BD311-AA64-DB4C-AD75-4CEE1475B65F}"/>
              </a:ext>
            </a:extLst>
          </p:cNvPr>
          <p:cNvSpPr>
            <a:spLocks noGrp="1"/>
          </p:cNvSpPr>
          <p:nvPr>
            <p:ph idx="1"/>
          </p:nvPr>
        </p:nvSpPr>
        <p:spPr>
          <a:xfrm>
            <a:off x="6090574" y="801866"/>
            <a:ext cx="5306084" cy="5230634"/>
          </a:xfrm>
        </p:spPr>
        <p:txBody>
          <a:bodyPr anchor="ctr">
            <a:normAutofit/>
          </a:bodyPr>
          <a:lstStyle/>
          <a:p>
            <a:r>
              <a:rPr lang="nl-NL" sz="2400" dirty="0" err="1">
                <a:solidFill>
                  <a:srgbClr val="000000"/>
                </a:solidFill>
              </a:rPr>
              <a:t>TIA’s</a:t>
            </a:r>
            <a:r>
              <a:rPr lang="nl-NL" sz="2400" dirty="0">
                <a:solidFill>
                  <a:srgbClr val="000000"/>
                </a:solidFill>
              </a:rPr>
              <a:t> worden ook gerekend tot herseninfarct</a:t>
            </a:r>
          </a:p>
          <a:p>
            <a:r>
              <a:rPr lang="nl-NL" sz="2400" dirty="0">
                <a:solidFill>
                  <a:srgbClr val="000000"/>
                </a:solidFill>
              </a:rPr>
              <a:t>Zuurstofgebrek van hersenweefsel</a:t>
            </a:r>
          </a:p>
          <a:p>
            <a:r>
              <a:rPr lang="nl-NL" sz="2400" dirty="0">
                <a:solidFill>
                  <a:srgbClr val="000000"/>
                </a:solidFill>
              </a:rPr>
              <a:t>Verstopping van / propje in bloedvat</a:t>
            </a:r>
          </a:p>
          <a:p>
            <a:r>
              <a:rPr lang="nl-NL" sz="2400" dirty="0">
                <a:solidFill>
                  <a:srgbClr val="000000"/>
                </a:solidFill>
              </a:rPr>
              <a:t>Roken</a:t>
            </a:r>
          </a:p>
          <a:p>
            <a:r>
              <a:rPr lang="nl-NL" sz="2400" dirty="0">
                <a:solidFill>
                  <a:srgbClr val="000000"/>
                </a:solidFill>
              </a:rPr>
              <a:t>Hartafwijking</a:t>
            </a:r>
          </a:p>
          <a:p>
            <a:r>
              <a:rPr lang="nl-NL" sz="2400" dirty="0">
                <a:solidFill>
                  <a:srgbClr val="000000"/>
                </a:solidFill>
              </a:rPr>
              <a:t>Alcohol </a:t>
            </a:r>
          </a:p>
          <a:p>
            <a:r>
              <a:rPr lang="nl-NL" sz="2400" dirty="0">
                <a:solidFill>
                  <a:srgbClr val="000000"/>
                </a:solidFill>
              </a:rPr>
              <a:t>Overgewicht</a:t>
            </a:r>
          </a:p>
          <a:p>
            <a:r>
              <a:rPr lang="nl-NL" sz="2400" dirty="0">
                <a:solidFill>
                  <a:srgbClr val="000000"/>
                </a:solidFill>
              </a:rPr>
              <a:t>Suikerziekte</a:t>
            </a:r>
          </a:p>
          <a:p>
            <a:r>
              <a:rPr lang="nl-NL" sz="2400" dirty="0">
                <a:solidFill>
                  <a:srgbClr val="000000"/>
                </a:solidFill>
              </a:rPr>
              <a:t>Hoge Bloeddruk</a:t>
            </a:r>
          </a:p>
          <a:p>
            <a:r>
              <a:rPr lang="nl-NL" sz="2400" dirty="0">
                <a:solidFill>
                  <a:srgbClr val="000000"/>
                </a:solidFill>
              </a:rPr>
              <a:t>Hormoontherapie</a:t>
            </a:r>
          </a:p>
        </p:txBody>
      </p:sp>
    </p:spTree>
    <p:extLst>
      <p:ext uri="{BB962C8B-B14F-4D97-AF65-F5344CB8AC3E}">
        <p14:creationId xmlns:p14="http://schemas.microsoft.com/office/powerpoint/2010/main" val="2080858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CDB2B3A-132C-3B4D-9A00-561821331845}"/>
              </a:ext>
            </a:extLst>
          </p:cNvPr>
          <p:cNvSpPr>
            <a:spLocks noGrp="1"/>
          </p:cNvSpPr>
          <p:nvPr>
            <p:ph type="title"/>
          </p:nvPr>
        </p:nvSpPr>
        <p:spPr>
          <a:xfrm>
            <a:off x="640079" y="2053641"/>
            <a:ext cx="3669161" cy="2760098"/>
          </a:xfrm>
        </p:spPr>
        <p:txBody>
          <a:bodyPr>
            <a:normAutofit/>
          </a:bodyPr>
          <a:lstStyle/>
          <a:p>
            <a:r>
              <a:rPr lang="nl-NL" sz="4100">
                <a:solidFill>
                  <a:srgbClr val="FFFFFF"/>
                </a:solidFill>
              </a:rPr>
              <a:t>Hersenbloeding</a:t>
            </a:r>
          </a:p>
        </p:txBody>
      </p:sp>
      <p:sp>
        <p:nvSpPr>
          <p:cNvPr id="3" name="Tijdelijke aanduiding voor inhoud 2">
            <a:extLst>
              <a:ext uri="{FF2B5EF4-FFF2-40B4-BE49-F238E27FC236}">
                <a16:creationId xmlns:a16="http://schemas.microsoft.com/office/drawing/2014/main" id="{AA21003D-B604-DE4B-A3C4-2596EF1BF1D0}"/>
              </a:ext>
            </a:extLst>
          </p:cNvPr>
          <p:cNvSpPr>
            <a:spLocks noGrp="1"/>
          </p:cNvSpPr>
          <p:nvPr>
            <p:ph idx="1"/>
          </p:nvPr>
        </p:nvSpPr>
        <p:spPr>
          <a:xfrm>
            <a:off x="6090574" y="801866"/>
            <a:ext cx="5306084" cy="5230634"/>
          </a:xfrm>
        </p:spPr>
        <p:txBody>
          <a:bodyPr anchor="ctr">
            <a:normAutofit fontScale="92500" lnSpcReduction="20000"/>
          </a:bodyPr>
          <a:lstStyle/>
          <a:p>
            <a:r>
              <a:rPr lang="nl-NL" sz="2400" dirty="0">
                <a:solidFill>
                  <a:srgbClr val="000000"/>
                </a:solidFill>
              </a:rPr>
              <a:t>Groeiende kleine bloeding</a:t>
            </a:r>
          </a:p>
          <a:p>
            <a:r>
              <a:rPr lang="nl-NL" sz="2400" dirty="0">
                <a:solidFill>
                  <a:srgbClr val="000000"/>
                </a:solidFill>
              </a:rPr>
              <a:t>Bloeding grotere vaten</a:t>
            </a:r>
          </a:p>
          <a:p>
            <a:r>
              <a:rPr lang="nl-NL" sz="2400" dirty="0">
                <a:solidFill>
                  <a:srgbClr val="000000"/>
                </a:solidFill>
              </a:rPr>
              <a:t>Hoge bloeddruk</a:t>
            </a:r>
          </a:p>
          <a:p>
            <a:r>
              <a:rPr lang="nl-NL" sz="2400" dirty="0">
                <a:solidFill>
                  <a:srgbClr val="000000"/>
                </a:solidFill>
              </a:rPr>
              <a:t>Stollingsstoornis</a:t>
            </a:r>
          </a:p>
          <a:p>
            <a:r>
              <a:rPr lang="nl-NL" sz="2400" dirty="0">
                <a:solidFill>
                  <a:srgbClr val="000000"/>
                </a:solidFill>
              </a:rPr>
              <a:t>Vaatwand veranderingen op hogere leeftijd</a:t>
            </a:r>
          </a:p>
          <a:p>
            <a:r>
              <a:rPr lang="nl-NL" sz="2400" dirty="0">
                <a:solidFill>
                  <a:srgbClr val="000000"/>
                </a:solidFill>
              </a:rPr>
              <a:t>Aangeboren vaatafwijking</a:t>
            </a:r>
          </a:p>
          <a:p>
            <a:r>
              <a:rPr lang="nl-NL" sz="2400" dirty="0">
                <a:solidFill>
                  <a:srgbClr val="000000"/>
                </a:solidFill>
              </a:rPr>
              <a:t>Tumor</a:t>
            </a:r>
          </a:p>
          <a:p>
            <a:r>
              <a:rPr lang="nl-NL" sz="2400" dirty="0">
                <a:solidFill>
                  <a:srgbClr val="000000"/>
                </a:solidFill>
              </a:rPr>
              <a:t>Ongeval</a:t>
            </a:r>
          </a:p>
          <a:p>
            <a:r>
              <a:rPr lang="nl-NL" sz="2400" dirty="0">
                <a:solidFill>
                  <a:srgbClr val="000000"/>
                </a:solidFill>
              </a:rPr>
              <a:t>Man</a:t>
            </a:r>
          </a:p>
          <a:p>
            <a:r>
              <a:rPr lang="nl-NL" sz="2400" dirty="0">
                <a:solidFill>
                  <a:srgbClr val="000000"/>
                </a:solidFill>
              </a:rPr>
              <a:t>Alcohol</a:t>
            </a:r>
          </a:p>
          <a:p>
            <a:r>
              <a:rPr lang="nl-NL" sz="2400" dirty="0">
                <a:solidFill>
                  <a:srgbClr val="000000"/>
                </a:solidFill>
              </a:rPr>
              <a:t>Drug</a:t>
            </a:r>
          </a:p>
          <a:p>
            <a:r>
              <a:rPr lang="nl-NL" sz="2400" dirty="0">
                <a:solidFill>
                  <a:srgbClr val="000000"/>
                </a:solidFill>
              </a:rPr>
              <a:t>Roken</a:t>
            </a:r>
          </a:p>
          <a:p>
            <a:r>
              <a:rPr lang="nl-NL" sz="2400" dirty="0">
                <a:solidFill>
                  <a:srgbClr val="000000"/>
                </a:solidFill>
              </a:rPr>
              <a:t>Suikerziekte</a:t>
            </a:r>
          </a:p>
        </p:txBody>
      </p:sp>
    </p:spTree>
    <p:extLst>
      <p:ext uri="{BB962C8B-B14F-4D97-AF65-F5344CB8AC3E}">
        <p14:creationId xmlns:p14="http://schemas.microsoft.com/office/powerpoint/2010/main" val="3513512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1519</Words>
  <Application>Microsoft Macintosh PowerPoint</Application>
  <PresentationFormat>Breedbeeld</PresentationFormat>
  <Paragraphs>319</Paragraphs>
  <Slides>50</Slides>
  <Notes>12</Notes>
  <HiddenSlides>0</HiddenSlides>
  <MMClips>4</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50</vt:i4>
      </vt:variant>
    </vt:vector>
  </HeadingPairs>
  <TitlesOfParts>
    <vt:vector size="54" baseType="lpstr">
      <vt:lpstr>Arial</vt:lpstr>
      <vt:lpstr>Calibri</vt:lpstr>
      <vt:lpstr>Calibri Light</vt:lpstr>
      <vt:lpstr>Kantoorthema</vt:lpstr>
      <vt:lpstr>Catalina Zeilers</vt:lpstr>
      <vt:lpstr>Achtergrond</vt:lpstr>
      <vt:lpstr>PowerPoint-presentatie</vt:lpstr>
      <vt:lpstr>Wie ben ik</vt:lpstr>
      <vt:lpstr>Inhoud</vt:lpstr>
      <vt:lpstr>Beroerte</vt:lpstr>
      <vt:lpstr>Beroerte</vt:lpstr>
      <vt:lpstr>Herseninfarct</vt:lpstr>
      <vt:lpstr>Hersenbloeding</vt:lpstr>
      <vt:lpstr>Beroerte</vt:lpstr>
      <vt:lpstr>Beroerte</vt:lpstr>
      <vt:lpstr>PowerPoint-presentatie</vt:lpstr>
      <vt:lpstr>Reisziekte (kinetosis)</vt:lpstr>
      <vt:lpstr>Reisziekte</vt:lpstr>
      <vt:lpstr>Onderkoeling</vt:lpstr>
      <vt:lpstr>Onderkoeling (hypothermie)</vt:lpstr>
      <vt:lpstr>PowerPoint-presentatie</vt:lpstr>
      <vt:lpstr>Onderkoeling (hypothermie)</vt:lpstr>
      <vt:lpstr>Onderkoeling (hypothermie)</vt:lpstr>
      <vt:lpstr>Onderkoeling (hypothermie)</vt:lpstr>
      <vt:lpstr>PowerPoint-presentatie</vt:lpstr>
      <vt:lpstr>Onderkoeling (hypothermie)</vt:lpstr>
      <vt:lpstr>Botbreuken</vt:lpstr>
      <vt:lpstr>Snijwonden</vt:lpstr>
      <vt:lpstr>Snijwonden</vt:lpstr>
      <vt:lpstr>Snijwonden</vt:lpstr>
      <vt:lpstr>Snijwonden</vt:lpstr>
      <vt:lpstr>Snijwond</vt:lpstr>
      <vt:lpstr>Snijwond</vt:lpstr>
      <vt:lpstr>Brandwonden</vt:lpstr>
      <vt:lpstr>Brandwonden</vt:lpstr>
      <vt:lpstr>Pijnstilling</vt:lpstr>
      <vt:lpstr>Pijnstilling</vt:lpstr>
      <vt:lpstr>Pijnstilling</vt:lpstr>
      <vt:lpstr>Pijnstilling</vt:lpstr>
      <vt:lpstr>Pijnstilling</vt:lpstr>
      <vt:lpstr>Hartinfarct</vt:lpstr>
      <vt:lpstr>Hartinfarct</vt:lpstr>
      <vt:lpstr>Hartinfarct</vt:lpstr>
      <vt:lpstr>Hartinfarct</vt:lpstr>
      <vt:lpstr>Hartinfarct</vt:lpstr>
      <vt:lpstr>Reanimatie</vt:lpstr>
      <vt:lpstr>Reanimatie</vt:lpstr>
      <vt:lpstr>Reanimatie</vt:lpstr>
      <vt:lpstr>PowerPoint-presentatie</vt:lpstr>
      <vt:lpstr>Reanimatie</vt:lpstr>
      <vt:lpstr>PowerPoint-presentatie</vt:lpstr>
      <vt:lpstr>Reanimatie</vt:lpstr>
      <vt:lpstr>PowerPoint-presentatie</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Catalina Zeilers</dc:title>
  <dc:creator>Roel Verbraak</dc:creator>
  <cp:lastModifiedBy>Roel Verbraak</cp:lastModifiedBy>
  <cp:revision>2</cp:revision>
  <dcterms:created xsi:type="dcterms:W3CDTF">2020-02-27T17:48:06Z</dcterms:created>
  <dcterms:modified xsi:type="dcterms:W3CDTF">2020-02-27T17:52:26Z</dcterms:modified>
</cp:coreProperties>
</file>